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1.xml" ContentType="application/vnd.openxmlformats-officedocument.presentationml.notesSlide+xml"/>
  <Override PartName="/ppt/tags/tag4.xml" ContentType="application/vnd.openxmlformats-officedocument.presentationml.tags+xml"/>
  <Override PartName="/ppt/notesSlides/notesSlide2.xml" ContentType="application/vnd.openxmlformats-officedocument.presentationml.notesSlide+xml"/>
  <Override PartName="/ppt/tags/tag5.xml" ContentType="application/vnd.openxmlformats-officedocument.presentationml.tags+xml"/>
  <Override PartName="/ppt/notesSlides/notesSlide3.xml" ContentType="application/vnd.openxmlformats-officedocument.presentationml.notesSlide+xml"/>
  <Override PartName="/ppt/tags/tag6.xml" ContentType="application/vnd.openxmlformats-officedocument.presentationml.tags+xml"/>
  <Override PartName="/ppt/notesSlides/notesSlide4.xml" ContentType="application/vnd.openxmlformats-officedocument.presentationml.notesSlide+xml"/>
  <Override PartName="/ppt/tags/tag7.xml" ContentType="application/vnd.openxmlformats-officedocument.presentationml.tags+xml"/>
  <Override PartName="/ppt/notesSlides/notesSlide5.xml" ContentType="application/vnd.openxmlformats-officedocument.presentationml.notesSlid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comments/comment1.xml" ContentType="application/vnd.openxmlformats-officedocument.presentationml.comments+xml"/>
  <Override PartName="/ppt/tags/tag17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52"/>
  </p:notesMasterIdLst>
  <p:sldIdLst>
    <p:sldId id="283" r:id="rId2"/>
    <p:sldId id="386" r:id="rId3"/>
    <p:sldId id="388" r:id="rId4"/>
    <p:sldId id="389" r:id="rId5"/>
    <p:sldId id="325" r:id="rId6"/>
    <p:sldId id="385" r:id="rId7"/>
    <p:sldId id="326" r:id="rId8"/>
    <p:sldId id="343" r:id="rId9"/>
    <p:sldId id="345" r:id="rId10"/>
    <p:sldId id="344" r:id="rId11"/>
    <p:sldId id="327" r:id="rId12"/>
    <p:sldId id="346" r:id="rId13"/>
    <p:sldId id="347" r:id="rId14"/>
    <p:sldId id="348" r:id="rId15"/>
    <p:sldId id="328" r:id="rId16"/>
    <p:sldId id="349" r:id="rId17"/>
    <p:sldId id="350" r:id="rId18"/>
    <p:sldId id="351" r:id="rId19"/>
    <p:sldId id="352" r:id="rId20"/>
    <p:sldId id="353" r:id="rId21"/>
    <p:sldId id="354" r:id="rId22"/>
    <p:sldId id="355" r:id="rId23"/>
    <p:sldId id="356" r:id="rId24"/>
    <p:sldId id="358" r:id="rId25"/>
    <p:sldId id="357" r:id="rId26"/>
    <p:sldId id="360" r:id="rId27"/>
    <p:sldId id="359" r:id="rId28"/>
    <p:sldId id="361" r:id="rId29"/>
    <p:sldId id="362" r:id="rId30"/>
    <p:sldId id="363" r:id="rId31"/>
    <p:sldId id="364" r:id="rId32"/>
    <p:sldId id="365" r:id="rId33"/>
    <p:sldId id="366" r:id="rId34"/>
    <p:sldId id="367" r:id="rId35"/>
    <p:sldId id="368" r:id="rId36"/>
    <p:sldId id="369" r:id="rId37"/>
    <p:sldId id="370" r:id="rId38"/>
    <p:sldId id="371" r:id="rId39"/>
    <p:sldId id="372" r:id="rId40"/>
    <p:sldId id="373" r:id="rId41"/>
    <p:sldId id="374" r:id="rId42"/>
    <p:sldId id="375" r:id="rId43"/>
    <p:sldId id="378" r:id="rId44"/>
    <p:sldId id="377" r:id="rId45"/>
    <p:sldId id="379" r:id="rId46"/>
    <p:sldId id="380" r:id="rId47"/>
    <p:sldId id="381" r:id="rId48"/>
    <p:sldId id="382" r:id="rId49"/>
    <p:sldId id="384" r:id="rId50"/>
    <p:sldId id="383" r:id="rId51"/>
  </p:sldIdLst>
  <p:sldSz cx="12192000" cy="6858000"/>
  <p:notesSz cx="6858000" cy="9144000"/>
  <p:embeddedFontLst>
    <p:embeddedFont>
      <p:font typeface="Calibri" panose="020F0502020204030204" pitchFamily="34" charset="0"/>
      <p:regular r:id="rId53"/>
      <p:bold r:id="rId54"/>
      <p:italic r:id="rId55"/>
      <p:boldItalic r:id="rId56"/>
    </p:embeddedFont>
    <p:embeddedFont>
      <p:font typeface="Roboto Condensed" panose="02000000000000000000" pitchFamily="2" charset="0"/>
      <p:regular r:id="rId57"/>
      <p:bold r:id="rId58"/>
      <p:italic r:id="rId59"/>
      <p:boldItalic r:id="rId60"/>
    </p:embeddedFont>
    <p:embeddedFont>
      <p:font typeface="Roboto Condensed Light" panose="02000000000000000000" pitchFamily="2" charset="0"/>
      <p:regular r:id="rId61"/>
      <p:italic r:id="rId62"/>
    </p:embeddedFont>
    <p:embeddedFont>
      <p:font typeface="Wingdings 3" panose="05040102010807070707" pitchFamily="18" charset="2"/>
      <p:regular r:id="rId63"/>
    </p:embeddedFont>
  </p:embeddedFontLst>
  <p:custDataLst>
    <p:tags r:id="rId64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modifyVerifier cryptProviderType="rsaAES" cryptAlgorithmClass="hash" cryptAlgorithmType="typeAny" cryptAlgorithmSid="14" spinCount="100000" saltData="JEmrDHwMW9Fl4tLQSYI55A==" hashData="vI2m10nk4ZiF3WQKdnmWcpSIGVCwW6RE21bQ5VRr+uwQHyhe5j8bQfJgjDIU0Qvb5ULdAtOK33TnBIuM+MY3ww=="/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" initials="A" lastIdx="2" clrIdx="0">
    <p:extLst>
      <p:ext uri="{19B8F6BF-5375-455C-9EA6-DF929625EA0E}">
        <p15:presenceInfo xmlns:p15="http://schemas.microsoft.com/office/powerpoint/2012/main" userId="Admin" providerId="None"/>
      </p:ext>
    </p:extLst>
  </p:cmAuthor>
  <p:cmAuthor id="2" name="Windows User" initials="WU" lastIdx="1" clrIdx="1">
    <p:extLst>
      <p:ext uri="{19B8F6BF-5375-455C-9EA6-DF929625EA0E}">
        <p15:presenceInfo xmlns:p15="http://schemas.microsoft.com/office/powerpoint/2012/main" userId="Windows 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99FF"/>
    <a:srgbClr val="301B92"/>
    <a:srgbClr val="673BB7"/>
    <a:srgbClr val="607D8B"/>
    <a:srgbClr val="ED524F"/>
    <a:srgbClr val="B71B1C"/>
    <a:srgbClr val="F54337"/>
    <a:srgbClr val="D81A60"/>
    <a:srgbClr val="890E4F"/>
    <a:srgbClr val="EA1E6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3" autoAdjust="0"/>
    <p:restoredTop sz="95974" autoAdjust="0"/>
  </p:normalViewPr>
  <p:slideViewPr>
    <p:cSldViewPr snapToGrid="0">
      <p:cViewPr varScale="1">
        <p:scale>
          <a:sx n="87" d="100"/>
          <a:sy n="87" d="100"/>
        </p:scale>
        <p:origin x="528" y="8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3.fntdata"/><Relationship Id="rId63" Type="http://schemas.openxmlformats.org/officeDocument/2006/relationships/font" Target="fonts/font11.fntdata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1.fntdata"/><Relationship Id="rId58" Type="http://schemas.openxmlformats.org/officeDocument/2006/relationships/font" Target="fonts/font6.fntdata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5.fntdata"/><Relationship Id="rId61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60" Type="http://schemas.openxmlformats.org/officeDocument/2006/relationships/font" Target="fonts/font8.fntdata"/><Relationship Id="rId65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4.fntdata"/><Relationship Id="rId64" Type="http://schemas.openxmlformats.org/officeDocument/2006/relationships/tags" Target="tags/tag1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7.fntdata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2.fntdata"/><Relationship Id="rId62" Type="http://schemas.openxmlformats.org/officeDocument/2006/relationships/font" Target="fonts/font10.fntdata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2-01T11:36:40.436" idx="2">
    <p:pos x="10" y="10"/>
    <p:text>https://www.rfwireless-world.com/IoT/IoT-Protocol-Stack-layers.html</p:text>
    <p:extLst>
      <p:ext uri="{C676402C-5697-4E1C-873F-D02D1690AC5C}">
        <p15:threadingInfo xmlns:p15="http://schemas.microsoft.com/office/powerpoint/2012/main" timeZoneBias="-330"/>
      </p:ext>
    </p:extLst>
  </p:cm>
  <p:cm authorId="2" dt="2021-02-08T23:37:44.640" idx="1">
    <p:pos x="10" y="146"/>
    <p:text>Theory for the stack</p:text>
    <p:extLst>
      <p:ext uri="{C676402C-5697-4E1C-873F-D02D1690AC5C}">
        <p15:threadingInfo xmlns:p15="http://schemas.microsoft.com/office/powerpoint/2012/main" timeZoneBias="-330">
          <p15:parentCm authorId="1" idx="2"/>
        </p15:threadingInfo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48E3F3-8B31-41D2-AA9B-9796555DB866}" type="datetimeFigureOut">
              <a:rPr lang="en-US" smtClean="0"/>
              <a:t>16-03-2021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79BDEF-6165-4E72-B1A6-6E8034CEC2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0139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79BDEF-6165-4E72-B1A6-6E8034CEC24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4306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79BDEF-6165-4E72-B1A6-6E8034CEC24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237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79BDEF-6165-4E72-B1A6-6E8034CEC24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0120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79BDEF-6165-4E72-B1A6-6E8034CEC24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6518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79BDEF-6165-4E72-B1A6-6E8034CEC24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5607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9.jpeg"/><Relationship Id="rId5" Type="http://schemas.openxmlformats.org/officeDocument/2006/relationships/image" Target="../media/image4.png"/><Relationship Id="rId10" Type="http://schemas.openxmlformats.org/officeDocument/2006/relationships/image" Target="../media/image8.png"/><Relationship Id="rId4" Type="http://schemas.openxmlformats.org/officeDocument/2006/relationships/image" Target="../media/image3.jpeg"/><Relationship Id="rId9" Type="http://schemas.microsoft.com/office/2007/relationships/hdphoto" Target="../media/hdphoto1.wdp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12.png"/><Relationship Id="rId9" Type="http://schemas.microsoft.com/office/2007/relationships/hdphoto" Target="../media/hdphoto1.wdp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12.png"/><Relationship Id="rId9" Type="http://schemas.microsoft.com/office/2007/relationships/hdphoto" Target="../media/hdphoto1.wdp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12.png"/><Relationship Id="rId9" Type="http://schemas.microsoft.com/office/2007/relationships/hdphoto" Target="../media/hdphoto1.wdp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12.png"/><Relationship Id="rId9" Type="http://schemas.microsoft.com/office/2007/relationships/hdphoto" Target="../media/hdphoto1.wdp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12.png"/><Relationship Id="rId9" Type="http://schemas.microsoft.com/office/2007/relationships/hdphoto" Target="../media/hdphoto1.wdp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12.png"/><Relationship Id="rId9" Type="http://schemas.microsoft.com/office/2007/relationships/hdphoto" Target="../media/hdphoto1.wdp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12.png"/><Relationship Id="rId9" Type="http://schemas.microsoft.com/office/2007/relationships/hdphoto" Target="../media/hdphoto1.wdp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12.png"/><Relationship Id="rId9" Type="http://schemas.microsoft.com/office/2007/relationships/hdphoto" Target="../media/hdphoto1.wdp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12.png"/><Relationship Id="rId9" Type="http://schemas.microsoft.com/office/2007/relationships/hdphoto" Target="../media/hdphoto1.wdp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9.jpeg"/><Relationship Id="rId5" Type="http://schemas.openxmlformats.org/officeDocument/2006/relationships/image" Target="../media/image4.png"/><Relationship Id="rId10" Type="http://schemas.openxmlformats.org/officeDocument/2006/relationships/image" Target="../media/image13.jpeg"/><Relationship Id="rId4" Type="http://schemas.openxmlformats.org/officeDocument/2006/relationships/image" Target="../media/image12.png"/><Relationship Id="rId9" Type="http://schemas.microsoft.com/office/2007/relationships/hdphoto" Target="../media/hdphoto1.wdp"/></Relationships>
</file>

<file path=ppt/slideLayouts/_rels/slideLayout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12.png"/><Relationship Id="rId9" Type="http://schemas.microsoft.com/office/2007/relationships/hdphoto" Target="../media/hdphoto1.wdp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microsoft.com/office/2007/relationships/hdphoto" Target="../media/hdphoto2.wdp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efault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0">
                <a:srgbClr val="1D3064"/>
              </a:gs>
              <a:gs pos="50000">
                <a:srgbClr val="1D3064"/>
              </a:gs>
              <a:gs pos="100000">
                <a:schemeClr val="tx2"/>
              </a:gs>
            </a:gsLst>
            <a:lin ang="108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0">
                <a:srgbClr val="1D3064"/>
              </a:gs>
              <a:gs pos="50000">
                <a:srgbClr val="1D3064"/>
              </a:gs>
              <a:gs pos="100000">
                <a:schemeClr val="tx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573"/>
          <a:stretch/>
        </p:blipFill>
        <p:spPr>
          <a:xfrm>
            <a:off x="9094462" y="2263964"/>
            <a:ext cx="1962228" cy="1958716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0">
                      <a:srgbClr val="1D3064"/>
                    </a:gs>
                    <a:gs pos="100000">
                      <a:schemeClr val="tx2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0042908-6588-4C7A-9615-8D5899E8A9F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383" t="-16142" r="-144383" b="22103"/>
          <a:stretch/>
        </p:blipFill>
        <p:spPr>
          <a:xfrm>
            <a:off x="1834747" y="3985791"/>
            <a:ext cx="3075940" cy="2892592"/>
          </a:xfrm>
          <a:prstGeom prst="rect">
            <a:avLst/>
          </a:prstGeom>
        </p:spPr>
      </p:pic>
      <p:pic>
        <p:nvPicPr>
          <p:cNvPr id="36" name="Picture 35" descr="User icon Royalty Free Vector Image - VectorStock">
            <a:extLst>
              <a:ext uri="{FF2B5EF4-FFF2-40B4-BE49-F238E27FC236}">
                <a16:creationId xmlns:a16="http://schemas.microsoft.com/office/drawing/2014/main" id="{3C805A05-DDF6-4BA6-8EDB-D97128A43BF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1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Picture Placeholder 36">
            <a:extLst>
              <a:ext uri="{FF2B5EF4-FFF2-40B4-BE49-F238E27FC236}">
                <a16:creationId xmlns:a16="http://schemas.microsoft.com/office/drawing/2014/main" id="{C4AACC20-C1A0-45ED-8640-28D84A9F84E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5932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lete Blan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D71C1D1-D056-4C60-9F03-E6291617B71F}"/>
              </a:ext>
            </a:extLst>
          </p:cNvPr>
          <p:cNvSpPr txBox="1"/>
          <p:nvPr userDrawn="1"/>
        </p:nvSpPr>
        <p:spPr>
          <a:xfrm>
            <a:off x="375920" y="457200"/>
            <a:ext cx="41857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How to Crop Circular Photo?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E0451329-7800-417A-9D19-D93464C6306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013200" y="1808163"/>
            <a:ext cx="3890962" cy="3890962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3120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T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4">
                  <a:lumMod val="50000"/>
                </a:schemeClr>
              </a:gs>
              <a:gs pos="100000">
                <a:srgbClr val="009788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4">
                  <a:lumMod val="50000"/>
                </a:schemeClr>
              </a:gs>
              <a:gs pos="100000">
                <a:srgbClr val="009788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4">
                        <a:lumMod val="50000"/>
                      </a:schemeClr>
                    </a:gs>
                    <a:gs pos="100000">
                      <a:srgbClr val="009788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0" name="Picture 19" descr="User icon Royalty Free Vector Image - VectorStock">
            <a:extLst>
              <a:ext uri="{FF2B5EF4-FFF2-40B4-BE49-F238E27FC236}">
                <a16:creationId xmlns:a16="http://schemas.microsoft.com/office/drawing/2014/main" id="{4A8E0F54-DC01-449D-B951-DC7CBAFD954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65D60AFC-04BC-4FCA-A89D-6FCD04B6DC3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8808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y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2">
                        <a:lumMod val="50000"/>
                      </a:schemeClr>
                    </a:gs>
                    <a:gs pos="100000">
                      <a:schemeClr val="accent2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30" name="Picture 29" descr="User icon Royalty Free Vector Image - VectorStock">
            <a:extLst>
              <a:ext uri="{FF2B5EF4-FFF2-40B4-BE49-F238E27FC236}">
                <a16:creationId xmlns:a16="http://schemas.microsoft.com/office/drawing/2014/main" id="{5F55812D-505A-4B1A-9EB5-16DCD08F2B8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0974588E-8956-4BF5-BF58-B7E42070A56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5704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Light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3">
                  <a:lumMod val="50000"/>
                </a:schemeClr>
              </a:gs>
              <a:gs pos="100000">
                <a:schemeClr val="accent3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3">
                  <a:lumMod val="50000"/>
                </a:schemeClr>
              </a:gs>
              <a:gs pos="100000">
                <a:schemeClr val="accent3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3">
                        <a:lumMod val="50000"/>
                      </a:schemeClr>
                    </a:gs>
                    <a:gs pos="100000">
                      <a:schemeClr val="accent3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AE6570A8-081D-45CE-A0DD-F78F5EDB0F9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0B000B32-CB56-440D-9FAE-7DE703A93A0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0339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A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5">
                  <a:lumMod val="50000"/>
                </a:schemeClr>
              </a:gs>
              <a:gs pos="100000">
                <a:schemeClr val="accent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5">
                  <a:lumMod val="50000"/>
                </a:schemeClr>
              </a:gs>
              <a:gs pos="100000">
                <a:schemeClr val="accent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5">
                        <a:lumMod val="75000"/>
                      </a:schemeClr>
                    </a:gs>
                    <a:gs pos="100000">
                      <a:schemeClr val="accent5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00C9ED70-1CC8-4EF2-BE10-AAFE24AAC5D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7FD1CDD6-829C-4C5B-BFB7-74153A66FF2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85978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Maro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6">
                  <a:lumMod val="50000"/>
                </a:schemeClr>
              </a:gs>
              <a:gs pos="100000">
                <a:schemeClr val="accent6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6">
                  <a:lumMod val="50000"/>
                </a:schemeClr>
              </a:gs>
              <a:gs pos="100000">
                <a:schemeClr val="accent6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6">
                        <a:lumMod val="50000"/>
                      </a:schemeClr>
                    </a:gs>
                    <a:gs pos="100000">
                      <a:schemeClr val="accent6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80BF4AFD-B365-46D4-AAC5-485DFA5A7D4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2BC70C35-8BA7-4D49-9AF7-DC36FAB8FDA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62591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lue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273238"/>
              </a:gs>
              <a:gs pos="100000">
                <a:srgbClr val="607D8B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273238"/>
              </a:gs>
              <a:gs pos="100000">
                <a:srgbClr val="607D8B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273238"/>
                    </a:gs>
                    <a:gs pos="100000">
                      <a:srgbClr val="607D8B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AEB45C91-0DA6-4973-9AEA-FF1388508AC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F70CF6D9-DDB4-41AA-BB82-F8ED04AD8BC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88163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row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3E2622"/>
              </a:gs>
              <a:gs pos="100000">
                <a:srgbClr val="79554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3E2622"/>
              </a:gs>
              <a:gs pos="100000">
                <a:srgbClr val="79554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3E2622"/>
                    </a:gs>
                    <a:gs pos="100000">
                      <a:srgbClr val="795547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7E386D9D-B92A-4F40-9089-A1FD00CD387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DA295F85-D43D-42E5-9539-A471116A43B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52624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eep Pu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301B92"/>
              </a:gs>
              <a:gs pos="100000">
                <a:srgbClr val="673BB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301B92"/>
              </a:gs>
              <a:gs pos="100000">
                <a:srgbClr val="673BB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301B92"/>
                    </a:gs>
                    <a:gs pos="100000">
                      <a:srgbClr val="673BB7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BE300026-40E8-4FB1-998A-9CEB5F7A1B8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DB3B5E9B-B4F0-4E85-954A-F7CC04BBF24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2809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0E47A1"/>
                    </a:gs>
                    <a:gs pos="100000">
                      <a:srgbClr val="03A9F5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C3A13D11-EC6C-4E81-AD83-7AC73D273FD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85035EF3-F5FB-41C2-A0BE-B3AEF7556AB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8075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Logo on T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967F7A9-F404-4412-B868-8EB67A41E2A4}"/>
              </a:ext>
            </a:extLst>
          </p:cNvPr>
          <p:cNvGrpSpPr/>
          <p:nvPr userDrawn="1"/>
        </p:nvGrpSpPr>
        <p:grpSpPr>
          <a:xfrm>
            <a:off x="9576895" y="861192"/>
            <a:ext cx="2554143" cy="587454"/>
            <a:chOff x="131177" y="5775962"/>
            <a:chExt cx="2530239" cy="581956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23F8D339-A0AA-4150-B7E8-C84E7F2AB7D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112BAB0-1CB8-413D-970D-4F482F1A0EDB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CD05EDD-7D4D-4F15-B3BB-F4E2E35E1780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ate Placeholder 1">
            <a:extLst>
              <a:ext uri="{FF2B5EF4-FFF2-40B4-BE49-F238E27FC236}">
                <a16:creationId xmlns:a16="http://schemas.microsoft.com/office/drawing/2014/main" id="{CA463A36-7025-4394-9467-8A3EC3425B00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Kalpesh H </a:t>
            </a:r>
            <a:r>
              <a:rPr lang="en-US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Surati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22" name="Footer Placeholder 2">
            <a:extLst>
              <a:ext uri="{FF2B5EF4-FFF2-40B4-BE49-F238E27FC236}">
                <a16:creationId xmlns:a16="http://schemas.microsoft.com/office/drawing/2014/main" id="{BF2BE79E-EA17-4AB9-8CB5-714A52A6B2F5}"/>
              </a:ext>
            </a:extLst>
          </p:cNvPr>
          <p:cNvSpPr txBox="1">
            <a:spLocks/>
          </p:cNvSpPr>
          <p:nvPr userDrawn="1"/>
        </p:nvSpPr>
        <p:spPr>
          <a:xfrm>
            <a:off x="4038600" y="6604000"/>
            <a:ext cx="4571998" cy="254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#3160716 (IoT)   </a:t>
            </a:r>
            <a:r>
              <a:rPr lang="en-US" dirty="0">
                <a:solidFill>
                  <a:schemeClr val="tx1"/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</a:t>
            </a:r>
            <a:r>
              <a:rPr lang="fr-FR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Unit 1 – </a:t>
            </a:r>
            <a:r>
              <a:rPr lang="en-US" dirty="0">
                <a:solidFill>
                  <a:schemeClr val="tx1"/>
                </a:solidFill>
              </a:rPr>
              <a:t>Application areas of IoT</a:t>
            </a:r>
            <a:endParaRPr lang="en-US" dirty="0">
              <a:solidFill>
                <a:schemeClr val="tx1"/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FE084249-8DB7-4B0A-AA7A-A1A407FC0773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pic>
        <p:nvPicPr>
          <p:cNvPr id="18" name="Shape 56">
            <a:extLst>
              <a:ext uri="{FF2B5EF4-FFF2-40B4-BE49-F238E27FC236}">
                <a16:creationId xmlns:a16="http://schemas.microsoft.com/office/drawing/2014/main" id="{ACB01872-4321-4181-A609-1C503C074C10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86739" r="1768" b="3535"/>
          <a:stretch/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CD07E8-CBAA-45BA-85CF-1233D4AA8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solidFill>
            <a:srgbClr val="C0C0C0">
              <a:alpha val="50000"/>
            </a:srgbClr>
          </a:solidFill>
          <a:ln>
            <a:noFill/>
          </a:ln>
        </p:spPr>
        <p:txBody>
          <a:bodyPr lIns="216000" tIns="108000" rIns="216000" bIns="108000">
            <a:normAutofit/>
          </a:bodyPr>
          <a:lstStyle>
            <a:lvl1pPr>
              <a:def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F4971-704E-42EF-A852-52D75741F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5590565"/>
          </a:xfrm>
        </p:spPr>
        <p:txBody>
          <a:bodyPr>
            <a:noAutofit/>
          </a:bodyPr>
          <a:lstStyle>
            <a:lvl1pPr marL="265113" indent="-265113" algn="just">
              <a:buClr>
                <a:schemeClr val="accent6"/>
              </a:buClr>
              <a:buFont typeface="Wingdings 3" panose="05040102010807070707" pitchFamily="18" charset="2"/>
              <a:buChar char=""/>
              <a:defRPr sz="2400">
                <a:solidFill>
                  <a:schemeClr val="tx1"/>
                </a:solidFill>
              </a:defRPr>
            </a:lvl1pPr>
            <a:lvl2pPr marL="809625" indent="-352425" algn="just">
              <a:buClr>
                <a:schemeClr val="accent6"/>
              </a:buClr>
              <a:buFont typeface="Wingdings 3" panose="05040102010807070707" pitchFamily="18" charset="2"/>
              <a:buChar char=""/>
              <a:defRPr sz="2000">
                <a:solidFill>
                  <a:schemeClr val="tx1"/>
                </a:solidFill>
              </a:defRPr>
            </a:lvl2pPr>
            <a:lvl3pPr marL="1143000" indent="-228600" algn="just">
              <a:buClr>
                <a:schemeClr val="accent6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3pPr>
            <a:lvl4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4pPr>
            <a:lvl5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5596C8C-2163-45E8-B709-8118C381771F}"/>
              </a:ext>
            </a:extLst>
          </p:cNvPr>
          <p:cNvCxnSpPr/>
          <p:nvPr userDrawn="1"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86BF578-C91A-4942-95D5-11408C3CCACF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663331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B71B1C"/>
              </a:gs>
              <a:gs pos="100000">
                <a:srgbClr val="ED524F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B71B1C"/>
              </a:gs>
              <a:gs pos="100000">
                <a:srgbClr val="ED524F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B71B1C"/>
                    </a:gs>
                    <a:gs pos="100000">
                      <a:srgbClr val="ED524F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77B7B864-C091-4493-B14B-F5B61B586EED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46" t="7575" r="25761" b="18186"/>
          <a:stretch>
            <a:fillRect/>
          </a:stretch>
        </p:blipFill>
        <p:spPr>
          <a:xfrm>
            <a:off x="356499" y="5214354"/>
            <a:ext cx="1354234" cy="1354234"/>
          </a:xfrm>
          <a:custGeom>
            <a:avLst/>
            <a:gdLst>
              <a:gd name="connsiteX0" fmla="*/ 2286000 w 4572000"/>
              <a:gd name="connsiteY0" fmla="*/ 0 h 4572000"/>
              <a:gd name="connsiteX1" fmla="*/ 4572000 w 4572000"/>
              <a:gd name="connsiteY1" fmla="*/ 2286000 h 4572000"/>
              <a:gd name="connsiteX2" fmla="*/ 2286000 w 4572000"/>
              <a:gd name="connsiteY2" fmla="*/ 4572000 h 4572000"/>
              <a:gd name="connsiteX3" fmla="*/ 0 w 4572000"/>
              <a:gd name="connsiteY3" fmla="*/ 2286000 h 4572000"/>
              <a:gd name="connsiteX4" fmla="*/ 2286000 w 4572000"/>
              <a:gd name="connsiteY4" fmla="*/ 0 h 45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72000" h="4572000">
                <a:moveTo>
                  <a:pt x="2286000" y="0"/>
                </a:moveTo>
                <a:cubicBezTo>
                  <a:pt x="3548523" y="0"/>
                  <a:pt x="4572000" y="1023477"/>
                  <a:pt x="4572000" y="2286000"/>
                </a:cubicBezTo>
                <a:cubicBezTo>
                  <a:pt x="4572000" y="3548523"/>
                  <a:pt x="3548523" y="4572000"/>
                  <a:pt x="2286000" y="4572000"/>
                </a:cubicBezTo>
                <a:cubicBezTo>
                  <a:pt x="1023477" y="4572000"/>
                  <a:pt x="0" y="3548523"/>
                  <a:pt x="0" y="2286000"/>
                </a:cubicBezTo>
                <a:cubicBezTo>
                  <a:pt x="0" y="1023477"/>
                  <a:pt x="1023477" y="0"/>
                  <a:pt x="2286000" y="0"/>
                </a:cubicBezTo>
                <a:close/>
              </a:path>
            </a:pathLst>
          </a:custGeom>
          <a:noFill/>
          <a:ln w="6350">
            <a:solidFill>
              <a:schemeClr val="bg1">
                <a:lumMod val="65000"/>
              </a:schemeClr>
            </a:solidFill>
          </a:ln>
          <a:effectLst/>
        </p:spPr>
      </p:pic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177B86E9-222D-4757-BE64-59540DB794E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1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8ABCD18B-D4E0-41E4-8162-7E83CB11DAE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13194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890E4F"/>
              </a:gs>
              <a:gs pos="100000">
                <a:srgbClr val="D81A60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890E4F"/>
              </a:gs>
              <a:gs pos="100000">
                <a:srgbClr val="D81A60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890E4F"/>
                    </a:gs>
                    <a:gs pos="100000">
                      <a:srgbClr val="D81A60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A2F1AAAC-C051-4A31-837B-4A9977722A4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ADF34BDA-AFB4-4120-81EF-C0AB56D388C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5025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Logo on B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967F7A9-F404-4412-B868-8EB67A41E2A4}"/>
              </a:ext>
            </a:extLst>
          </p:cNvPr>
          <p:cNvGrpSpPr/>
          <p:nvPr userDrawn="1"/>
        </p:nvGrpSpPr>
        <p:grpSpPr>
          <a:xfrm>
            <a:off x="9576895" y="5890392"/>
            <a:ext cx="2554143" cy="587454"/>
            <a:chOff x="131177" y="5775962"/>
            <a:chExt cx="2530239" cy="581956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23F8D339-A0AA-4150-B7E8-C84E7F2AB7D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112BAB0-1CB8-413D-970D-4F482F1A0EDB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CD05EDD-7D4D-4F15-B3BB-F4E2E35E1780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ate Placeholder 1">
            <a:extLst>
              <a:ext uri="{FF2B5EF4-FFF2-40B4-BE49-F238E27FC236}">
                <a16:creationId xmlns:a16="http://schemas.microsoft.com/office/drawing/2014/main" id="{CA463A36-7025-4394-9467-8A3EC3425B00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Kalpesh H </a:t>
            </a:r>
            <a:r>
              <a:rPr lang="en-US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Surati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22" name="Footer Placeholder 2">
            <a:extLst>
              <a:ext uri="{FF2B5EF4-FFF2-40B4-BE49-F238E27FC236}">
                <a16:creationId xmlns:a16="http://schemas.microsoft.com/office/drawing/2014/main" id="{BF2BE79E-EA17-4AB9-8CB5-714A52A6B2F5}"/>
              </a:ext>
            </a:extLst>
          </p:cNvPr>
          <p:cNvSpPr txBox="1">
            <a:spLocks/>
          </p:cNvSpPr>
          <p:nvPr userDrawn="1"/>
        </p:nvSpPr>
        <p:spPr>
          <a:xfrm>
            <a:off x="4038600" y="6604000"/>
            <a:ext cx="4571998" cy="254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#3160716 (IoT)   </a:t>
            </a:r>
            <a:r>
              <a:rPr lang="en-US" dirty="0">
                <a:solidFill>
                  <a:schemeClr val="tx1"/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</a:t>
            </a:r>
            <a:r>
              <a:rPr lang="fr-FR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Unit 1 – </a:t>
            </a:r>
            <a:r>
              <a:rPr lang="en-US" dirty="0">
                <a:solidFill>
                  <a:schemeClr val="tx1"/>
                </a:solidFill>
              </a:rPr>
              <a:t>Application areas of IoT</a:t>
            </a:r>
            <a:endParaRPr lang="en-US" dirty="0">
              <a:solidFill>
                <a:schemeClr val="tx1"/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FE084249-8DB7-4B0A-AA7A-A1A407FC0773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pic>
        <p:nvPicPr>
          <p:cNvPr id="18" name="Shape 56">
            <a:extLst>
              <a:ext uri="{FF2B5EF4-FFF2-40B4-BE49-F238E27FC236}">
                <a16:creationId xmlns:a16="http://schemas.microsoft.com/office/drawing/2014/main" id="{ACB01872-4321-4181-A609-1C503C074C10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86739" r="1768" b="3535"/>
          <a:stretch/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CD07E8-CBAA-45BA-85CF-1233D4AA8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solidFill>
            <a:srgbClr val="C0C0C0">
              <a:alpha val="50000"/>
            </a:srgbClr>
          </a:solidFill>
          <a:ln>
            <a:noFill/>
          </a:ln>
        </p:spPr>
        <p:txBody>
          <a:bodyPr lIns="216000" tIns="108000" rIns="216000" bIns="108000">
            <a:normAutofit/>
          </a:bodyPr>
          <a:lstStyle>
            <a:lvl1pPr>
              <a:def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F4971-704E-42EF-A852-52D75741F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5590565"/>
          </a:xfrm>
        </p:spPr>
        <p:txBody>
          <a:bodyPr>
            <a:noAutofit/>
          </a:bodyPr>
          <a:lstStyle>
            <a:lvl1pPr marL="265113" indent="-265113" algn="just">
              <a:buClr>
                <a:schemeClr val="accent6"/>
              </a:buClr>
              <a:buFont typeface="Wingdings 3" panose="05040102010807070707" pitchFamily="18" charset="2"/>
              <a:buChar char=""/>
              <a:defRPr sz="2400">
                <a:solidFill>
                  <a:schemeClr val="tx1"/>
                </a:solidFill>
              </a:defRPr>
            </a:lvl1pPr>
            <a:lvl2pPr marL="809625" indent="-352425" algn="just">
              <a:buClr>
                <a:schemeClr val="accent6"/>
              </a:buClr>
              <a:buFont typeface="Wingdings 3" panose="05040102010807070707" pitchFamily="18" charset="2"/>
              <a:buChar char=""/>
              <a:defRPr sz="2000">
                <a:solidFill>
                  <a:schemeClr val="tx1"/>
                </a:solidFill>
              </a:defRPr>
            </a:lvl2pPr>
            <a:lvl3pPr marL="1143000" indent="-228600" algn="just">
              <a:buClr>
                <a:schemeClr val="accent6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3pPr>
            <a:lvl4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4pPr>
            <a:lvl5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5596C8C-2163-45E8-B709-8118C381771F}"/>
              </a:ext>
            </a:extLst>
          </p:cNvPr>
          <p:cNvCxnSpPr/>
          <p:nvPr userDrawn="1"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86BF578-C91A-4942-95D5-11408C3CCACF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27612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Logo on B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967F7A9-F404-4412-B868-8EB67A41E2A4}"/>
              </a:ext>
            </a:extLst>
          </p:cNvPr>
          <p:cNvGrpSpPr/>
          <p:nvPr userDrawn="1"/>
        </p:nvGrpSpPr>
        <p:grpSpPr>
          <a:xfrm>
            <a:off x="128095" y="5890392"/>
            <a:ext cx="2554143" cy="587454"/>
            <a:chOff x="131177" y="5775962"/>
            <a:chExt cx="2530239" cy="581956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23F8D339-A0AA-4150-B7E8-C84E7F2AB7D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112BAB0-1CB8-413D-970D-4F482F1A0EDB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CD05EDD-7D4D-4F15-B3BB-F4E2E35E1780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ate Placeholder 1">
            <a:extLst>
              <a:ext uri="{FF2B5EF4-FFF2-40B4-BE49-F238E27FC236}">
                <a16:creationId xmlns:a16="http://schemas.microsoft.com/office/drawing/2014/main" id="{CA463A36-7025-4394-9467-8A3EC3425B00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Kalpesh H </a:t>
            </a:r>
            <a:r>
              <a:rPr lang="en-US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Surati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22" name="Footer Placeholder 2">
            <a:extLst>
              <a:ext uri="{FF2B5EF4-FFF2-40B4-BE49-F238E27FC236}">
                <a16:creationId xmlns:a16="http://schemas.microsoft.com/office/drawing/2014/main" id="{BF2BE79E-EA17-4AB9-8CB5-714A52A6B2F5}"/>
              </a:ext>
            </a:extLst>
          </p:cNvPr>
          <p:cNvSpPr txBox="1">
            <a:spLocks/>
          </p:cNvSpPr>
          <p:nvPr userDrawn="1"/>
        </p:nvSpPr>
        <p:spPr>
          <a:xfrm>
            <a:off x="4038600" y="6604000"/>
            <a:ext cx="4571998" cy="254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#3160716 (IoT)   </a:t>
            </a:r>
            <a:r>
              <a:rPr lang="en-US" dirty="0">
                <a:solidFill>
                  <a:schemeClr val="tx1"/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</a:t>
            </a:r>
            <a:r>
              <a:rPr lang="fr-FR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Unit 1 – </a:t>
            </a:r>
            <a:r>
              <a:rPr lang="en-US" dirty="0">
                <a:solidFill>
                  <a:schemeClr val="tx1"/>
                </a:solidFill>
              </a:rPr>
              <a:t>Application areas of IoT</a:t>
            </a:r>
            <a:endParaRPr lang="en-US" dirty="0">
              <a:solidFill>
                <a:schemeClr val="tx1"/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FE084249-8DB7-4B0A-AA7A-A1A407FC0773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pic>
        <p:nvPicPr>
          <p:cNvPr id="18" name="Shape 56">
            <a:extLst>
              <a:ext uri="{FF2B5EF4-FFF2-40B4-BE49-F238E27FC236}">
                <a16:creationId xmlns:a16="http://schemas.microsoft.com/office/drawing/2014/main" id="{ACB01872-4321-4181-A609-1C503C074C10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86739" r="1768" b="3535"/>
          <a:stretch/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CD07E8-CBAA-45BA-85CF-1233D4AA8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solidFill>
            <a:srgbClr val="C0C0C0">
              <a:alpha val="50000"/>
            </a:srgbClr>
          </a:solidFill>
          <a:ln>
            <a:noFill/>
          </a:ln>
        </p:spPr>
        <p:txBody>
          <a:bodyPr lIns="216000" tIns="108000" rIns="216000" bIns="108000">
            <a:normAutofit/>
          </a:bodyPr>
          <a:lstStyle>
            <a:lvl1pPr>
              <a:def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F4971-704E-42EF-A852-52D75741F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5590565"/>
          </a:xfrm>
        </p:spPr>
        <p:txBody>
          <a:bodyPr>
            <a:noAutofit/>
          </a:bodyPr>
          <a:lstStyle>
            <a:lvl1pPr marL="265113" indent="-265113" algn="just">
              <a:buClr>
                <a:schemeClr val="accent6"/>
              </a:buClr>
              <a:buFont typeface="Wingdings 3" panose="05040102010807070707" pitchFamily="18" charset="2"/>
              <a:buChar char=""/>
              <a:defRPr sz="2400">
                <a:solidFill>
                  <a:schemeClr val="tx1"/>
                </a:solidFill>
              </a:defRPr>
            </a:lvl1pPr>
            <a:lvl2pPr marL="809625" indent="-352425" algn="just">
              <a:buClr>
                <a:schemeClr val="accent6"/>
              </a:buClr>
              <a:buFont typeface="Wingdings 3" panose="05040102010807070707" pitchFamily="18" charset="2"/>
              <a:buChar char=""/>
              <a:defRPr sz="2000">
                <a:solidFill>
                  <a:schemeClr val="tx1"/>
                </a:solidFill>
              </a:defRPr>
            </a:lvl2pPr>
            <a:lvl3pPr marL="1143000" indent="-228600" algn="just">
              <a:buClr>
                <a:schemeClr val="accent6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3pPr>
            <a:lvl4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4pPr>
            <a:lvl5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5596C8C-2163-45E8-B709-8118C381771F}"/>
              </a:ext>
            </a:extLst>
          </p:cNvPr>
          <p:cNvCxnSpPr/>
          <p:nvPr userDrawn="1"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86BF578-C91A-4942-95D5-11408C3CCACF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8628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7171932-FFF4-4D27-9425-8CB5D27A92F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581" b="21180"/>
          <a:stretch/>
        </p:blipFill>
        <p:spPr>
          <a:xfrm rot="16200000">
            <a:off x="9807099" y="606901"/>
            <a:ext cx="2991808" cy="177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639DF2A-5426-428D-B32D-78E9191D8A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9646" t="18062" r="2731" b="17724"/>
          <a:stretch/>
        </p:blipFill>
        <p:spPr>
          <a:xfrm>
            <a:off x="0" y="401568"/>
            <a:ext cx="543946" cy="7721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B8C6168-C8A4-4660-9D38-045657B80D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>
              <a:defRPr lang="en-US" sz="6000" b="1" kern="1200" dirty="0">
                <a:gradFill flip="none" rotWithShape="1">
                  <a:gsLst>
                    <a:gs pos="0">
                      <a:srgbClr val="1D3064"/>
                    </a:gs>
                    <a:gs pos="100000">
                      <a:schemeClr val="tx2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Write here Section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6C89DA-344D-4448-822C-2826084EF12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Write here Section Subtitle</a:t>
            </a:r>
          </a:p>
        </p:txBody>
      </p:sp>
      <p:sp>
        <p:nvSpPr>
          <p:cNvPr id="8" name="Freeform 17">
            <a:extLst>
              <a:ext uri="{FF2B5EF4-FFF2-40B4-BE49-F238E27FC236}">
                <a16:creationId xmlns:a16="http://schemas.microsoft.com/office/drawing/2014/main" id="{910DC0DC-3FC7-402D-8C9F-62D3ACC8DC86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2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0">
                <a:srgbClr val="1D3064"/>
              </a:gs>
              <a:gs pos="50000">
                <a:srgbClr val="1D3064"/>
              </a:gs>
              <a:gs pos="100000">
                <a:schemeClr val="tx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802A992-B18A-47D4-8497-02E7586DF58D}"/>
              </a:ext>
            </a:extLst>
          </p:cNvPr>
          <p:cNvGrpSpPr/>
          <p:nvPr userDrawn="1"/>
        </p:nvGrpSpPr>
        <p:grpSpPr>
          <a:xfrm>
            <a:off x="9437223" y="6087939"/>
            <a:ext cx="2554143" cy="587454"/>
            <a:chOff x="131177" y="5775962"/>
            <a:chExt cx="2530239" cy="58195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DD61FEC-075B-4EDD-97CA-36E6F72630F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B550E12-AA95-4B1B-A8D2-ED01E515FC43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016929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k - Logo on T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D17CCA1-DDAA-4D6C-AAE4-2ECFF46CFEAB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ate Placeholder 1">
            <a:extLst>
              <a:ext uri="{FF2B5EF4-FFF2-40B4-BE49-F238E27FC236}">
                <a16:creationId xmlns:a16="http://schemas.microsoft.com/office/drawing/2014/main" id="{F2FD45BD-9964-4102-8DE9-72CDDDD20A49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Kalpesh H </a:t>
            </a:r>
            <a:r>
              <a:rPr lang="en-US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Surati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17" name="Footer Placeholder 2">
            <a:extLst>
              <a:ext uri="{FF2B5EF4-FFF2-40B4-BE49-F238E27FC236}">
                <a16:creationId xmlns:a16="http://schemas.microsoft.com/office/drawing/2014/main" id="{59055D82-7978-44A5-82D1-0A4E00B382BF}"/>
              </a:ext>
            </a:extLst>
          </p:cNvPr>
          <p:cNvSpPr txBox="1">
            <a:spLocks/>
          </p:cNvSpPr>
          <p:nvPr userDrawn="1"/>
        </p:nvSpPr>
        <p:spPr>
          <a:xfrm>
            <a:off x="4038600" y="6604000"/>
            <a:ext cx="41148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#3160716 (IoT)   </a:t>
            </a:r>
            <a:r>
              <a:rPr lang="en-US" dirty="0">
                <a:solidFill>
                  <a:schemeClr val="tx1"/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</a:t>
            </a:r>
            <a:r>
              <a:rPr lang="fr-FR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Unit 1 – </a:t>
            </a:r>
            <a:r>
              <a:rPr lang="en-US" dirty="0">
                <a:solidFill>
                  <a:schemeClr val="tx1"/>
                </a:solidFill>
              </a:rPr>
              <a:t>Application areas of IoT</a:t>
            </a:r>
            <a:endParaRPr lang="en-US" dirty="0">
              <a:solidFill>
                <a:schemeClr val="tx1"/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18" name="Slide Number Placeholder 3">
            <a:extLst>
              <a:ext uri="{FF2B5EF4-FFF2-40B4-BE49-F238E27FC236}">
                <a16:creationId xmlns:a16="http://schemas.microsoft.com/office/drawing/2014/main" id="{32768103-D8F5-4649-8107-E4B3B8C554BB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6C86632-7EFD-4A64-85B1-0CE7D13E0C97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FE191CF5-3D57-422B-B2EB-FF235E30DB22}"/>
              </a:ext>
            </a:extLst>
          </p:cNvPr>
          <p:cNvGrpSpPr/>
          <p:nvPr userDrawn="1"/>
        </p:nvGrpSpPr>
        <p:grpSpPr>
          <a:xfrm>
            <a:off x="9576895" y="99192"/>
            <a:ext cx="2554143" cy="587454"/>
            <a:chOff x="131177" y="5775962"/>
            <a:chExt cx="2530239" cy="58195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9B183D5-5DE8-48E7-85E7-60CE9D0FD2D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2445F4B-50F2-4CA0-A5C5-6D690A29F3F2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719725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k - Logo on B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D17CCA1-DDAA-4D6C-AAE4-2ECFF46CFEAB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ate Placeholder 1">
            <a:extLst>
              <a:ext uri="{FF2B5EF4-FFF2-40B4-BE49-F238E27FC236}">
                <a16:creationId xmlns:a16="http://schemas.microsoft.com/office/drawing/2014/main" id="{F2FD45BD-9964-4102-8DE9-72CDDDD20A49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Kalpesh H </a:t>
            </a:r>
            <a:r>
              <a:rPr lang="en-US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Surati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17" name="Footer Placeholder 2">
            <a:extLst>
              <a:ext uri="{FF2B5EF4-FFF2-40B4-BE49-F238E27FC236}">
                <a16:creationId xmlns:a16="http://schemas.microsoft.com/office/drawing/2014/main" id="{59055D82-7978-44A5-82D1-0A4E00B382BF}"/>
              </a:ext>
            </a:extLst>
          </p:cNvPr>
          <p:cNvSpPr txBox="1">
            <a:spLocks/>
          </p:cNvSpPr>
          <p:nvPr userDrawn="1"/>
        </p:nvSpPr>
        <p:spPr>
          <a:xfrm>
            <a:off x="4038600" y="6604000"/>
            <a:ext cx="41148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#3160716 (IoT)   </a:t>
            </a:r>
            <a:r>
              <a:rPr lang="en-US" dirty="0">
                <a:solidFill>
                  <a:schemeClr val="tx1"/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</a:t>
            </a:r>
            <a:r>
              <a:rPr lang="fr-FR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Unit 1 – </a:t>
            </a:r>
            <a:r>
              <a:rPr lang="en-US" dirty="0">
                <a:solidFill>
                  <a:schemeClr val="tx1"/>
                </a:solidFill>
              </a:rPr>
              <a:t>Application areas of IoT</a:t>
            </a:r>
            <a:endParaRPr lang="en-US" dirty="0">
              <a:solidFill>
                <a:schemeClr val="tx1"/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18" name="Slide Number Placeholder 3">
            <a:extLst>
              <a:ext uri="{FF2B5EF4-FFF2-40B4-BE49-F238E27FC236}">
                <a16:creationId xmlns:a16="http://schemas.microsoft.com/office/drawing/2014/main" id="{32768103-D8F5-4649-8107-E4B3B8C554BB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6C86632-7EFD-4A64-85B1-0CE7D13E0C97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913602D2-CAF0-4790-95E8-87990761ED0C}"/>
              </a:ext>
            </a:extLst>
          </p:cNvPr>
          <p:cNvGrpSpPr/>
          <p:nvPr userDrawn="1"/>
        </p:nvGrpSpPr>
        <p:grpSpPr>
          <a:xfrm>
            <a:off x="9576895" y="5890392"/>
            <a:ext cx="2554143" cy="587454"/>
            <a:chOff x="131177" y="5775962"/>
            <a:chExt cx="2530239" cy="58195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378A2C8-EF9C-479C-ACF0-D9819B46DF5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1DE4F58-7D48-453D-89E1-B25767150977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062478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k - Logo on B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D17CCA1-DDAA-4D6C-AAE4-2ECFF46CFEAB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ate Placeholder 1">
            <a:extLst>
              <a:ext uri="{FF2B5EF4-FFF2-40B4-BE49-F238E27FC236}">
                <a16:creationId xmlns:a16="http://schemas.microsoft.com/office/drawing/2014/main" id="{F2FD45BD-9964-4102-8DE9-72CDDDD20A49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Kalpesh H </a:t>
            </a:r>
            <a:r>
              <a:rPr lang="en-US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Surati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17" name="Footer Placeholder 2">
            <a:extLst>
              <a:ext uri="{FF2B5EF4-FFF2-40B4-BE49-F238E27FC236}">
                <a16:creationId xmlns:a16="http://schemas.microsoft.com/office/drawing/2014/main" id="{59055D82-7978-44A5-82D1-0A4E00B382BF}"/>
              </a:ext>
            </a:extLst>
          </p:cNvPr>
          <p:cNvSpPr txBox="1">
            <a:spLocks/>
          </p:cNvSpPr>
          <p:nvPr userDrawn="1"/>
        </p:nvSpPr>
        <p:spPr>
          <a:xfrm>
            <a:off x="4038600" y="6604000"/>
            <a:ext cx="41148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#3160716 (IoT)   </a:t>
            </a:r>
            <a:r>
              <a:rPr lang="en-US" dirty="0">
                <a:solidFill>
                  <a:schemeClr val="tx1"/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</a:t>
            </a:r>
            <a:r>
              <a:rPr lang="fr-FR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Unit 1 – </a:t>
            </a:r>
            <a:r>
              <a:rPr lang="en-US" dirty="0">
                <a:solidFill>
                  <a:schemeClr val="tx1"/>
                </a:solidFill>
              </a:rPr>
              <a:t>Application areas of IoT</a:t>
            </a:r>
            <a:endParaRPr lang="en-US" dirty="0">
              <a:solidFill>
                <a:schemeClr val="tx1"/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18" name="Slide Number Placeholder 3">
            <a:extLst>
              <a:ext uri="{FF2B5EF4-FFF2-40B4-BE49-F238E27FC236}">
                <a16:creationId xmlns:a16="http://schemas.microsoft.com/office/drawing/2014/main" id="{32768103-D8F5-4649-8107-E4B3B8C554BB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6C86632-7EFD-4A64-85B1-0CE7D13E0C97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15C60ED7-12D4-496E-AF73-0995BE8C12FD}"/>
              </a:ext>
            </a:extLst>
          </p:cNvPr>
          <p:cNvGrpSpPr/>
          <p:nvPr userDrawn="1"/>
        </p:nvGrpSpPr>
        <p:grpSpPr>
          <a:xfrm>
            <a:off x="128095" y="5890392"/>
            <a:ext cx="2554143" cy="587454"/>
            <a:chOff x="131177" y="5775962"/>
            <a:chExt cx="2530239" cy="58195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30CB04CE-0025-4B1F-B962-A759D179D84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3F480CB-A4AF-424E-90DB-5B677403441A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433145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lete Blan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23116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BF5063B-909B-4A7F-B502-780228043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27DDF1-16E2-4622-B8FD-0148CD5CE0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7EA166-F18A-4D32-AA1F-AE475D4910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D21B45-1703-4330-B544-825BD8F37AF2}" type="datetimeFigureOut">
              <a:rPr lang="en-US" smtClean="0"/>
              <a:t>16-03-2021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5C5379-5B41-4775-9279-F9F7608E66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A4B342-6FD5-4BB7-B9AE-3C5081C089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41F3C7-36DD-4595-AA08-2525D86280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9546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70" r:id="rId2"/>
    <p:sldLayoutId id="2147483687" r:id="rId3"/>
    <p:sldLayoutId id="2147483688" r:id="rId4"/>
    <p:sldLayoutId id="2147483671" r:id="rId5"/>
    <p:sldLayoutId id="2147483672" r:id="rId6"/>
    <p:sldLayoutId id="2147483689" r:id="rId7"/>
    <p:sldLayoutId id="2147483690" r:id="rId8"/>
    <p:sldLayoutId id="2147483673" r:id="rId9"/>
    <p:sldLayoutId id="2147483691" r:id="rId10"/>
    <p:sldLayoutId id="2147483674" r:id="rId11"/>
    <p:sldLayoutId id="2147483676" r:id="rId12"/>
    <p:sldLayoutId id="2147483677" r:id="rId13"/>
    <p:sldLayoutId id="2147483678" r:id="rId14"/>
    <p:sldLayoutId id="2147483679" r:id="rId15"/>
    <p:sldLayoutId id="2147483681" r:id="rId16"/>
    <p:sldLayoutId id="2147483683" r:id="rId17"/>
    <p:sldLayoutId id="2147483682" r:id="rId18"/>
    <p:sldLayoutId id="2147483684" r:id="rId19"/>
    <p:sldLayoutId id="2147483685" r:id="rId20"/>
    <p:sldLayoutId id="2147483686" r:id="rId2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1.xml"/><Relationship Id="rId4" Type="http://schemas.microsoft.com/office/2007/relationships/hdphoto" Target="../media/hdphoto13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2.xml"/><Relationship Id="rId4" Type="http://schemas.microsoft.com/office/2007/relationships/hdphoto" Target="../media/hdphoto14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3.xml"/><Relationship Id="rId4" Type="http://schemas.microsoft.com/office/2007/relationships/hdphoto" Target="../media/hdphoto15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4.xml"/><Relationship Id="rId4" Type="http://schemas.microsoft.com/office/2007/relationships/hdphoto" Target="../media/hdphoto16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5.xml"/><Relationship Id="rId4" Type="http://schemas.microsoft.com/office/2007/relationships/hdphoto" Target="../media/hdphoto17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.xml"/><Relationship Id="rId5" Type="http://schemas.microsoft.com/office/2007/relationships/hdphoto" Target="../media/hdphoto3.wdp"/><Relationship Id="rId4" Type="http://schemas.openxmlformats.org/officeDocument/2006/relationships/image" Target="../media/image1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8.wdp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19.wdp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20.wdp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21.wdp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Relationship Id="rId5" Type="http://schemas.microsoft.com/office/2007/relationships/hdphoto" Target="../media/hdphoto22.wdp"/><Relationship Id="rId4" Type="http://schemas.openxmlformats.org/officeDocument/2006/relationships/image" Target="../media/image42.png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23.wdp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Relationship Id="rId5" Type="http://schemas.microsoft.com/office/2007/relationships/hdphoto" Target="../media/hdphoto24.wdp"/><Relationship Id="rId4" Type="http://schemas.openxmlformats.org/officeDocument/2006/relationships/image" Target="../media/image44.png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25.wdp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26.wdp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4.xml"/><Relationship Id="rId4" Type="http://schemas.openxmlformats.org/officeDocument/2006/relationships/image" Target="../media/image16.png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26.wdp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27.wdp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28.wdp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29.wdp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30.wdp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31.wdp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32.wdp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33.wdp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34.wdp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07/relationships/hdphoto" Target="../media/hdphoto35.wdp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Relationship Id="rId5" Type="http://schemas.microsoft.com/office/2007/relationships/hdphoto" Target="../media/hdphoto36.wdp"/><Relationship Id="rId4" Type="http://schemas.openxmlformats.org/officeDocument/2006/relationships/image" Target="../media/image5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5.xml"/><Relationship Id="rId5" Type="http://schemas.microsoft.com/office/2007/relationships/hdphoto" Target="../media/hdphoto4.wdp"/><Relationship Id="rId4" Type="http://schemas.openxmlformats.org/officeDocument/2006/relationships/image" Target="../media/image17.png"/></Relationships>
</file>

<file path=ppt/slides/_rels/slide40.xml.rels><?xml version="1.0" encoding="UTF-8" standalone="yes"?>
<Relationships xmlns="http://schemas.openxmlformats.org/package/2006/relationships"><Relationship Id="rId3" Type="http://schemas.microsoft.com/office/2007/relationships/hdphoto" Target="../media/hdphoto37.wdp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9.png"/><Relationship Id="rId7" Type="http://schemas.microsoft.com/office/2007/relationships/hdphoto" Target="../media/hdphoto39.wdp"/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microsoft.com/office/2007/relationships/hdphoto" Target="../media/hdphoto38.wdp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8.jpg"/><Relationship Id="rId7" Type="http://schemas.microsoft.com/office/2007/relationships/hdphoto" Target="../media/hdphoto39.wdp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1.png"/><Relationship Id="rId5" Type="http://schemas.microsoft.com/office/2007/relationships/hdphoto" Target="../media/hdphoto38.wdp"/><Relationship Id="rId4" Type="http://schemas.openxmlformats.org/officeDocument/2006/relationships/image" Target="../media/image59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8.jpg"/><Relationship Id="rId7" Type="http://schemas.microsoft.com/office/2007/relationships/hdphoto" Target="../media/hdphoto40.wdp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4.png"/><Relationship Id="rId5" Type="http://schemas.microsoft.com/office/2007/relationships/hdphoto" Target="../media/hdphoto38.wdp"/><Relationship Id="rId4" Type="http://schemas.openxmlformats.org/officeDocument/2006/relationships/image" Target="../media/image59.png"/></Relationships>
</file>

<file path=ppt/slides/_rels/slide44.xml.rels><?xml version="1.0" encoding="UTF-8" standalone="yes"?>
<Relationships xmlns="http://schemas.openxmlformats.org/package/2006/relationships"><Relationship Id="rId8" Type="http://schemas.microsoft.com/office/2007/relationships/hdphoto" Target="../media/hdphoto41.wdp"/><Relationship Id="rId3" Type="http://schemas.openxmlformats.org/officeDocument/2006/relationships/image" Target="../media/image60.png"/><Relationship Id="rId7" Type="http://schemas.openxmlformats.org/officeDocument/2006/relationships/image" Target="../media/image66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5.jpeg"/><Relationship Id="rId11" Type="http://schemas.openxmlformats.org/officeDocument/2006/relationships/image" Target="../media/image68.png"/><Relationship Id="rId5" Type="http://schemas.microsoft.com/office/2007/relationships/hdphoto" Target="../media/hdphoto38.wdp"/><Relationship Id="rId10" Type="http://schemas.microsoft.com/office/2007/relationships/hdphoto" Target="../media/hdphoto42.wdp"/><Relationship Id="rId4" Type="http://schemas.openxmlformats.org/officeDocument/2006/relationships/image" Target="../media/image59.png"/><Relationship Id="rId9" Type="http://schemas.openxmlformats.org/officeDocument/2006/relationships/image" Target="../media/image67.png"/></Relationships>
</file>

<file path=ppt/slides/_rels/slide45.xml.rels><?xml version="1.0" encoding="UTF-8" standalone="yes"?>
<Relationships xmlns="http://schemas.openxmlformats.org/package/2006/relationships"><Relationship Id="rId8" Type="http://schemas.microsoft.com/office/2007/relationships/hdphoto" Target="../media/hdphoto42.wdp"/><Relationship Id="rId3" Type="http://schemas.microsoft.com/office/2007/relationships/hdphoto" Target="../media/hdphoto38.wdp"/><Relationship Id="rId7" Type="http://schemas.openxmlformats.org/officeDocument/2006/relationships/image" Target="../media/image67.png"/><Relationship Id="rId12" Type="http://schemas.openxmlformats.org/officeDocument/2006/relationships/image" Target="../media/image68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Relationship Id="rId6" Type="http://schemas.microsoft.com/office/2007/relationships/hdphoto" Target="../media/hdphoto41.wdp"/><Relationship Id="rId11" Type="http://schemas.openxmlformats.org/officeDocument/2006/relationships/image" Target="../media/image69.png"/><Relationship Id="rId5" Type="http://schemas.openxmlformats.org/officeDocument/2006/relationships/image" Target="../media/image66.png"/><Relationship Id="rId10" Type="http://schemas.openxmlformats.org/officeDocument/2006/relationships/image" Target="../media/image60.png"/><Relationship Id="rId4" Type="http://schemas.openxmlformats.org/officeDocument/2006/relationships/image" Target="../media/image65.jpeg"/><Relationship Id="rId9" Type="http://schemas.openxmlformats.org/officeDocument/2006/relationships/image" Target="../media/image63.png"/></Relationships>
</file>

<file path=ppt/slides/_rels/slide46.xml.rels><?xml version="1.0" encoding="UTF-8" standalone="yes"?>
<Relationships xmlns="http://schemas.openxmlformats.org/package/2006/relationships"><Relationship Id="rId3" Type="http://schemas.microsoft.com/office/2007/relationships/hdphoto" Target="../media/hdphoto43.wdp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microsoft.com/office/2007/relationships/hdphoto" Target="../media/hdphoto44.wdp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microsoft.com/office/2007/relationships/hdphoto" Target="../media/hdphoto45.wdp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6.xml"/><Relationship Id="rId5" Type="http://schemas.microsoft.com/office/2007/relationships/hdphoto" Target="../media/hdphoto5.wdp"/><Relationship Id="rId4" Type="http://schemas.openxmlformats.org/officeDocument/2006/relationships/image" Target="../media/image18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7.xml"/><Relationship Id="rId5" Type="http://schemas.microsoft.com/office/2007/relationships/hdphoto" Target="../media/hdphoto6.wdp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8.xml"/><Relationship Id="rId6" Type="http://schemas.microsoft.com/office/2007/relationships/hdphoto" Target="../media/hdphoto8.wdp"/><Relationship Id="rId5" Type="http://schemas.openxmlformats.org/officeDocument/2006/relationships/image" Target="../media/image21.png"/><Relationship Id="rId4" Type="http://schemas.microsoft.com/office/2007/relationships/hdphoto" Target="../media/hdphoto7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9.xml"/><Relationship Id="rId6" Type="http://schemas.microsoft.com/office/2007/relationships/hdphoto" Target="../media/hdphoto10.wdp"/><Relationship Id="rId5" Type="http://schemas.openxmlformats.org/officeDocument/2006/relationships/image" Target="../media/image23.png"/><Relationship Id="rId4" Type="http://schemas.microsoft.com/office/2007/relationships/hdphoto" Target="../media/hdphoto9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0.xml"/><Relationship Id="rId6" Type="http://schemas.microsoft.com/office/2007/relationships/hdphoto" Target="../media/hdphoto12.wdp"/><Relationship Id="rId5" Type="http://schemas.openxmlformats.org/officeDocument/2006/relationships/image" Target="../media/image25.png"/><Relationship Id="rId4" Type="http://schemas.microsoft.com/office/2007/relationships/hdphoto" Target="../media/hdphoto1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0A5353-D4D5-43D7-A039-6CFC6871D64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800" b="0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Unit-1</a:t>
            </a:r>
            <a:r>
              <a:rPr lang="en-US" dirty="0"/>
              <a:t> </a:t>
            </a:r>
            <a:br>
              <a:rPr lang="en-US" dirty="0"/>
            </a:br>
            <a:r>
              <a:rPr lang="en-US" sz="4800" dirty="0"/>
              <a:t>Introduction to </a:t>
            </a:r>
            <a:br>
              <a:rPr lang="en-US" sz="4800" dirty="0"/>
            </a:br>
            <a:r>
              <a:rPr lang="en-US" sz="4800" dirty="0"/>
              <a:t>Internet of Things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D4005A-4647-4086-9144-7BCC7DFEFB1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Kalpesh.surati@darshan.ac.in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817D43-889A-4049-ACFD-9B3B648B6A9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+91 99250 10033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786D614-6447-4787-8025-9C902A1B734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Computer Engineering Department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F7AB9BC-FE08-46B2-A19C-803CB5DF0CD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Prof. Kalpesh H </a:t>
            </a:r>
            <a:r>
              <a:rPr lang="en-US" dirty="0" err="1"/>
              <a:t>Surati</a:t>
            </a:r>
            <a:endParaRPr lang="en-US" dirty="0"/>
          </a:p>
        </p:txBody>
      </p:sp>
      <p:pic>
        <p:nvPicPr>
          <p:cNvPr id="24" name="Picture Placeholder 23">
            <a:extLst>
              <a:ext uri="{FF2B5EF4-FFF2-40B4-BE49-F238E27FC236}">
                <a16:creationId xmlns:a16="http://schemas.microsoft.com/office/drawing/2014/main" id="{4FC20EE9-4DB6-49AC-8191-5DB6BA1966B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569" y="5211251"/>
            <a:ext cx="1353599" cy="1353599"/>
          </a:xfrm>
        </p:spPr>
      </p:pic>
      <p:sp>
        <p:nvSpPr>
          <p:cNvPr id="11" name="AutoShape 3">
            <a:extLst>
              <a:ext uri="{FF2B5EF4-FFF2-40B4-BE49-F238E27FC236}">
                <a16:creationId xmlns:a16="http://schemas.microsoft.com/office/drawing/2014/main" id="{3D1B70E7-2396-452E-A00A-D1D4AA1E56DF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5573676" y="-3055324"/>
            <a:ext cx="7721600" cy="1457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b="1" dirty="0"/>
              <a:t>IOT and Applications</a:t>
            </a:r>
            <a:endParaRPr lang="en-US" dirty="0"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  <a:p>
            <a:r>
              <a:rPr lang="en-US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GTU # 3160716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610019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F2D5F8-87CB-4B5B-8EC7-5F4CE6485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Characteristics of IoT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9A428D-8F15-4206-B337-FA27C005FA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5083" y="1090153"/>
            <a:ext cx="3853821" cy="5061265"/>
          </a:xfrm>
        </p:spPr>
        <p:txBody>
          <a:bodyPr/>
          <a:lstStyle/>
          <a:p>
            <a:r>
              <a:rPr lang="en-US" dirty="0"/>
              <a:t>Safety: </a:t>
            </a:r>
          </a:p>
          <a:p>
            <a:pPr lvl="1"/>
            <a:r>
              <a:rPr lang="en-US" dirty="0"/>
              <a:t>Sensitive personal details of a user might be compromised </a:t>
            </a:r>
            <a:r>
              <a:rPr lang="en-US"/>
              <a:t>when the </a:t>
            </a:r>
            <a:r>
              <a:rPr lang="en-US" dirty="0"/>
              <a:t>devices are connected to the Internet.</a:t>
            </a:r>
          </a:p>
          <a:p>
            <a:pPr lvl="1"/>
            <a:r>
              <a:rPr lang="en-US" dirty="0"/>
              <a:t>So data security is a major challenge.</a:t>
            </a:r>
          </a:p>
          <a:p>
            <a:pPr lvl="1"/>
            <a:r>
              <a:rPr lang="en-US" dirty="0"/>
              <a:t>This could cause a loss to the user. </a:t>
            </a:r>
          </a:p>
          <a:p>
            <a:pPr lvl="1"/>
            <a:r>
              <a:rPr lang="en-US" dirty="0"/>
              <a:t>Equipment in the huge IoT network may also be at risk. </a:t>
            </a:r>
          </a:p>
          <a:p>
            <a:pPr lvl="1"/>
            <a:r>
              <a:rPr lang="en-US" dirty="0"/>
              <a:t>Therefore, equipment safety is also critical.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5223" y="1262431"/>
            <a:ext cx="7815467" cy="413103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90945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F2D5F8-87CB-4B5B-8EC7-5F4CE6485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Things in IoT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9A428D-8F15-4206-B337-FA27C005FA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79" y="863444"/>
            <a:ext cx="6238448" cy="5590365"/>
          </a:xfrm>
        </p:spPr>
        <p:txBody>
          <a:bodyPr/>
          <a:lstStyle/>
          <a:p>
            <a:r>
              <a:rPr lang="en-US" dirty="0"/>
              <a:t>In the IoT, things refer to a variety of devices. It can be anything even humans in it become a thing. </a:t>
            </a:r>
          </a:p>
          <a:p>
            <a:r>
              <a:rPr lang="en-US" dirty="0"/>
              <a:t>For something to qualify as a “thing”, it requires identity of its existence. </a:t>
            </a:r>
          </a:p>
          <a:p>
            <a:r>
              <a:rPr lang="en-US" dirty="0"/>
              <a:t>The “thing” in a network can be monitored/measure. For example, a temperature sensor could be a thing. </a:t>
            </a:r>
          </a:p>
          <a:p>
            <a:r>
              <a:rPr lang="en-US" dirty="0"/>
              <a:t>Things are capable of exchanging data with other connected devices in the system. </a:t>
            </a:r>
          </a:p>
          <a:p>
            <a:r>
              <a:rPr lang="en-US" dirty="0"/>
              <a:t>The data could be stored in a centralized server (or cloud), processed there and a control action could be initiated. </a:t>
            </a:r>
          </a:p>
          <a:p>
            <a:r>
              <a:rPr lang="en-US" dirty="0"/>
              <a:t>The devices having all the above characteristics are known as things.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2999" y="1298864"/>
            <a:ext cx="5544881" cy="409401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89425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F2D5F8-87CB-4B5B-8EC7-5F4CE6485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Things in IoT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9A428D-8F15-4206-B337-FA27C005FA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44139" y="885215"/>
            <a:ext cx="5128118" cy="5590565"/>
          </a:xfrm>
        </p:spPr>
        <p:txBody>
          <a:bodyPr/>
          <a:lstStyle/>
          <a:p>
            <a:r>
              <a:rPr lang="en-US" dirty="0"/>
              <a:t>Some of the famous “things” are temperature sensors, pressure sensors, humidity sensors, etc. </a:t>
            </a:r>
          </a:p>
          <a:p>
            <a:r>
              <a:rPr lang="en-US" dirty="0"/>
              <a:t>The data from these sensors are collected and sent it to the cloud or stored it in local server for data analysis.</a:t>
            </a:r>
          </a:p>
          <a:p>
            <a:r>
              <a:rPr lang="en-US" dirty="0"/>
              <a:t>Based on the data analysis, the control action would be taken. </a:t>
            </a:r>
          </a:p>
          <a:p>
            <a:r>
              <a:rPr lang="en-US" dirty="0"/>
              <a:t>For example, switching off the water heater remotely when the water is heated as per requirement.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28" y="1213571"/>
            <a:ext cx="6593272" cy="452220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80420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F2D5F8-87CB-4B5B-8EC7-5F4CE6485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Things in IoT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9A428D-8F15-4206-B337-FA27C005FA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09924" y="1516458"/>
            <a:ext cx="4414930" cy="5226688"/>
          </a:xfrm>
        </p:spPr>
        <p:txBody>
          <a:bodyPr/>
          <a:lstStyle/>
          <a:p>
            <a:pPr lvl="1"/>
            <a:r>
              <a:rPr lang="en-US" dirty="0"/>
              <a:t>Industrial motors</a:t>
            </a:r>
          </a:p>
          <a:p>
            <a:pPr lvl="1"/>
            <a:r>
              <a:rPr lang="en-US" dirty="0" err="1"/>
              <a:t>Wearables</a:t>
            </a:r>
            <a:r>
              <a:rPr lang="en-US" dirty="0"/>
              <a:t> (e.g., watch)</a:t>
            </a:r>
          </a:p>
          <a:p>
            <a:pPr lvl="1"/>
            <a:r>
              <a:rPr lang="en-US" dirty="0"/>
              <a:t>Vehicles </a:t>
            </a:r>
          </a:p>
          <a:p>
            <a:pPr lvl="1"/>
            <a:r>
              <a:rPr lang="en-US" dirty="0"/>
              <a:t>Shoes </a:t>
            </a:r>
          </a:p>
          <a:p>
            <a:pPr lvl="1"/>
            <a:r>
              <a:rPr lang="en-US" dirty="0"/>
              <a:t>Heart monitoring implants (e.g., pacemaker, ECG real-time tracking) </a:t>
            </a:r>
          </a:p>
          <a:p>
            <a:pPr lvl="1"/>
            <a:r>
              <a:rPr lang="en-US" dirty="0"/>
              <a:t>Biochip transponders (for animals in farms)</a:t>
            </a:r>
          </a:p>
          <a:p>
            <a:pPr lvl="1"/>
            <a:r>
              <a:rPr lang="en-US" dirty="0"/>
              <a:t>Automobiles with built-in sensors (automobile feature real-time monitoring)</a:t>
            </a:r>
          </a:p>
          <a:p>
            <a:pPr lvl="1"/>
            <a:r>
              <a:rPr lang="en-US" dirty="0"/>
              <a:t>Food/perishables quality measuring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097" y="1765642"/>
            <a:ext cx="6826827" cy="3567017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39A428D-8F15-4206-B337-FA27C005FA71}"/>
              </a:ext>
            </a:extLst>
          </p:cNvPr>
          <p:cNvSpPr txBox="1">
            <a:spLocks/>
          </p:cNvSpPr>
          <p:nvPr/>
        </p:nvSpPr>
        <p:spPr>
          <a:xfrm>
            <a:off x="583096" y="902442"/>
            <a:ext cx="11241757" cy="4227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Not just sensors, the following can also be called as things: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13689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F2D5F8-87CB-4B5B-8EC7-5F4CE6485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Things in IoT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9A428D-8F15-4206-B337-FA27C005FA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2227" y="1415143"/>
            <a:ext cx="5484421" cy="4004523"/>
          </a:xfrm>
        </p:spPr>
        <p:txBody>
          <a:bodyPr/>
          <a:lstStyle/>
          <a:p>
            <a:r>
              <a:rPr lang="en-US" dirty="0"/>
              <a:t>In </a:t>
            </a:r>
            <a:r>
              <a:rPr lang="en-US" dirty="0" err="1"/>
              <a:t>IoT</a:t>
            </a:r>
            <a:r>
              <a:rPr lang="en-US" dirty="0"/>
              <a:t>-based home automation, the “things” could be the following </a:t>
            </a:r>
          </a:p>
          <a:p>
            <a:pPr lvl="1"/>
            <a:r>
              <a:rPr lang="en-US" dirty="0"/>
              <a:t>Lighting control and automation devices </a:t>
            </a:r>
          </a:p>
          <a:p>
            <a:pPr lvl="1"/>
            <a:r>
              <a:rPr lang="en-US" dirty="0"/>
              <a:t>Ventilation devices</a:t>
            </a:r>
          </a:p>
          <a:p>
            <a:pPr lvl="1"/>
            <a:r>
              <a:rPr lang="en-US" dirty="0"/>
              <a:t>Air conditioning [heating, ventilation and air conditioning (HVAC)] systems </a:t>
            </a:r>
          </a:p>
          <a:p>
            <a:pPr lvl="1"/>
            <a:r>
              <a:rPr lang="en-US" dirty="0"/>
              <a:t>Appliances such as washer/dryer </a:t>
            </a:r>
          </a:p>
          <a:p>
            <a:pPr lvl="1"/>
            <a:r>
              <a:rPr lang="en-US" dirty="0"/>
              <a:t>Air purifiers </a:t>
            </a:r>
          </a:p>
          <a:p>
            <a:pPr lvl="1"/>
            <a:r>
              <a:rPr lang="en-US" dirty="0"/>
              <a:t>Ovens or refrigerators/freezers that use Wi-Fi for remote monitoring </a:t>
            </a:r>
          </a:p>
          <a:p>
            <a:pPr lvl="1"/>
            <a:r>
              <a:rPr lang="en-US" dirty="0"/>
              <a:t>Security cameras</a:t>
            </a:r>
          </a:p>
          <a:p>
            <a:pPr lvl="1"/>
            <a:r>
              <a:rPr lang="en-US" dirty="0"/>
              <a:t>Smart phones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337" r="12957"/>
          <a:stretch/>
        </p:blipFill>
        <p:spPr>
          <a:xfrm>
            <a:off x="5976731" y="1415143"/>
            <a:ext cx="5652654" cy="440555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61310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F2D5F8-87CB-4B5B-8EC7-5F4CE6485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IoT Stack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9A428D-8F15-4206-B337-FA27C005FA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474843"/>
          </a:xfrm>
        </p:spPr>
        <p:txBody>
          <a:bodyPr/>
          <a:lstStyle/>
          <a:p>
            <a:r>
              <a:rPr lang="en-US" dirty="0"/>
              <a:t>Like other digital technology </a:t>
            </a:r>
            <a:r>
              <a:rPr lang="en-US" dirty="0" err="1"/>
              <a:t>IoT</a:t>
            </a:r>
            <a:r>
              <a:rPr lang="en-US" dirty="0"/>
              <a:t> has stack layers. 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39A428D-8F15-4206-B337-FA27C005FA71}"/>
              </a:ext>
            </a:extLst>
          </p:cNvPr>
          <p:cNvSpPr txBox="1">
            <a:spLocks/>
          </p:cNvSpPr>
          <p:nvPr/>
        </p:nvSpPr>
        <p:spPr>
          <a:xfrm>
            <a:off x="131180" y="1563579"/>
            <a:ext cx="6195703" cy="324721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Following are the identified seven layers in IoT stack. </a:t>
            </a:r>
          </a:p>
          <a:p>
            <a:pPr lvl="1"/>
            <a:r>
              <a:rPr lang="en-US" dirty="0"/>
              <a:t>Layer 1 (Physical or Sensor Layer)</a:t>
            </a:r>
          </a:p>
          <a:p>
            <a:pPr lvl="1"/>
            <a:r>
              <a:rPr lang="en-US" dirty="0"/>
              <a:t>Layer 2 (Processing and Control Action layer)</a:t>
            </a:r>
          </a:p>
          <a:p>
            <a:pPr lvl="1"/>
            <a:r>
              <a:rPr lang="en-US" dirty="0"/>
              <a:t>Layer 3 (Hardware Interface Layer)</a:t>
            </a:r>
          </a:p>
          <a:p>
            <a:pPr lvl="1"/>
            <a:r>
              <a:rPr lang="en-US" dirty="0"/>
              <a:t>Layer 4 (RF Layer)</a:t>
            </a:r>
          </a:p>
          <a:p>
            <a:pPr lvl="1"/>
            <a:r>
              <a:rPr lang="en-US" dirty="0"/>
              <a:t>Layer 5 (Session/Message Layer)</a:t>
            </a:r>
          </a:p>
          <a:p>
            <a:pPr lvl="1"/>
            <a:r>
              <a:rPr lang="en-US" dirty="0"/>
              <a:t>Layer 6 (User Experience Layer)</a:t>
            </a:r>
          </a:p>
          <a:p>
            <a:pPr lvl="1"/>
            <a:r>
              <a:rPr lang="en-US" dirty="0"/>
              <a:t>Layer 7 (Application Layer)</a:t>
            </a:r>
          </a:p>
          <a:p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6326883" y="4945736"/>
            <a:ext cx="4327124" cy="536872"/>
            <a:chOff x="2845135" y="4227364"/>
            <a:chExt cx="4327124" cy="536872"/>
          </a:xfrm>
        </p:grpSpPr>
        <p:sp>
          <p:nvSpPr>
            <p:cNvPr id="7" name="Rectangle 6"/>
            <p:cNvSpPr/>
            <p:nvPr/>
          </p:nvSpPr>
          <p:spPr>
            <a:xfrm>
              <a:off x="4539894" y="4227364"/>
              <a:ext cx="2623458" cy="53687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ight Arrow 8"/>
            <p:cNvSpPr/>
            <p:nvPr/>
          </p:nvSpPr>
          <p:spPr>
            <a:xfrm>
              <a:off x="3764505" y="4343429"/>
              <a:ext cx="775389" cy="28869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845135" y="4303111"/>
              <a:ext cx="8451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Layer 1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544347" y="4326677"/>
              <a:ext cx="26279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Physical or Sensor Layer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6326883" y="4345974"/>
            <a:ext cx="4318217" cy="646331"/>
            <a:chOff x="2845135" y="4172634"/>
            <a:chExt cx="4318217" cy="646331"/>
          </a:xfrm>
        </p:grpSpPr>
        <p:sp>
          <p:nvSpPr>
            <p:cNvPr id="14" name="Rectangle 13"/>
            <p:cNvSpPr/>
            <p:nvPr/>
          </p:nvSpPr>
          <p:spPr>
            <a:xfrm>
              <a:off x="4539894" y="4227364"/>
              <a:ext cx="2623458" cy="53687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ight Arrow 14"/>
            <p:cNvSpPr/>
            <p:nvPr/>
          </p:nvSpPr>
          <p:spPr>
            <a:xfrm>
              <a:off x="3764505" y="4343429"/>
              <a:ext cx="775389" cy="28869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845135" y="4303111"/>
              <a:ext cx="8451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Layer 2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535441" y="4172634"/>
              <a:ext cx="262791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Processing and </a:t>
              </a:r>
            </a:p>
            <a:p>
              <a:pPr algn="ctr"/>
              <a:r>
                <a:rPr lang="en-US" dirty="0"/>
                <a:t>Control Action Layer</a:t>
              </a:r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6331337" y="3866322"/>
            <a:ext cx="4313764" cy="536872"/>
            <a:chOff x="6340244" y="3386818"/>
            <a:chExt cx="4313764" cy="536872"/>
          </a:xfrm>
        </p:grpSpPr>
        <p:sp>
          <p:nvSpPr>
            <p:cNvPr id="19" name="Rectangle 18"/>
            <p:cNvSpPr/>
            <p:nvPr/>
          </p:nvSpPr>
          <p:spPr>
            <a:xfrm>
              <a:off x="8035003" y="3386818"/>
              <a:ext cx="2619004" cy="53687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ight Arrow 19"/>
            <p:cNvSpPr/>
            <p:nvPr/>
          </p:nvSpPr>
          <p:spPr>
            <a:xfrm>
              <a:off x="7259614" y="3502883"/>
              <a:ext cx="775389" cy="28869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340244" y="3462565"/>
              <a:ext cx="8451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Layer 3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8035004" y="3486131"/>
              <a:ext cx="26190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Hardware Interface Layer</a:t>
              </a: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6326883" y="3357063"/>
            <a:ext cx="4318218" cy="536872"/>
            <a:chOff x="2845135" y="4227364"/>
            <a:chExt cx="4318218" cy="536872"/>
          </a:xfrm>
        </p:grpSpPr>
        <p:sp>
          <p:nvSpPr>
            <p:cNvPr id="24" name="Rectangle 23"/>
            <p:cNvSpPr/>
            <p:nvPr/>
          </p:nvSpPr>
          <p:spPr>
            <a:xfrm>
              <a:off x="4539894" y="4227364"/>
              <a:ext cx="2623458" cy="53687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ight Arrow 24"/>
            <p:cNvSpPr/>
            <p:nvPr/>
          </p:nvSpPr>
          <p:spPr>
            <a:xfrm>
              <a:off x="3764505" y="4343429"/>
              <a:ext cx="775389" cy="28869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2845135" y="4303111"/>
              <a:ext cx="8451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Layer 4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4535441" y="4326677"/>
              <a:ext cx="26279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RF Layer</a:t>
              </a: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6326883" y="2832672"/>
            <a:ext cx="4318217" cy="536872"/>
            <a:chOff x="2845135" y="4227364"/>
            <a:chExt cx="4318217" cy="536872"/>
          </a:xfrm>
        </p:grpSpPr>
        <p:sp>
          <p:nvSpPr>
            <p:cNvPr id="29" name="Rectangle 28"/>
            <p:cNvSpPr/>
            <p:nvPr/>
          </p:nvSpPr>
          <p:spPr>
            <a:xfrm>
              <a:off x="4539894" y="4227364"/>
              <a:ext cx="2623458" cy="53687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ight Arrow 29"/>
            <p:cNvSpPr/>
            <p:nvPr/>
          </p:nvSpPr>
          <p:spPr>
            <a:xfrm>
              <a:off x="3764505" y="4343429"/>
              <a:ext cx="775389" cy="28869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2845135" y="4303111"/>
              <a:ext cx="8451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Layer 5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535442" y="4326677"/>
              <a:ext cx="26279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Session/Message Layer</a:t>
              </a: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6326883" y="2290130"/>
            <a:ext cx="4318218" cy="536872"/>
            <a:chOff x="2845135" y="4227364"/>
            <a:chExt cx="4318218" cy="536872"/>
          </a:xfrm>
        </p:grpSpPr>
        <p:sp>
          <p:nvSpPr>
            <p:cNvPr id="34" name="Rectangle 33"/>
            <p:cNvSpPr/>
            <p:nvPr/>
          </p:nvSpPr>
          <p:spPr>
            <a:xfrm>
              <a:off x="4539894" y="4227364"/>
              <a:ext cx="2623458" cy="53687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ight Arrow 34"/>
            <p:cNvSpPr/>
            <p:nvPr/>
          </p:nvSpPr>
          <p:spPr>
            <a:xfrm>
              <a:off x="3764505" y="4343429"/>
              <a:ext cx="775389" cy="28869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2845135" y="4303111"/>
              <a:ext cx="8451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Layer 6</a:t>
              </a: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544349" y="4326677"/>
              <a:ext cx="26190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User Experience Layer</a:t>
              </a: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6326883" y="1768027"/>
            <a:ext cx="4318217" cy="536872"/>
            <a:chOff x="2845135" y="4227364"/>
            <a:chExt cx="4318217" cy="536872"/>
          </a:xfrm>
        </p:grpSpPr>
        <p:sp>
          <p:nvSpPr>
            <p:cNvPr id="39" name="Rectangle 38"/>
            <p:cNvSpPr/>
            <p:nvPr/>
          </p:nvSpPr>
          <p:spPr>
            <a:xfrm>
              <a:off x="4539894" y="4227364"/>
              <a:ext cx="2623458" cy="53687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ight Arrow 39"/>
            <p:cNvSpPr/>
            <p:nvPr/>
          </p:nvSpPr>
          <p:spPr>
            <a:xfrm>
              <a:off x="3764505" y="4343429"/>
              <a:ext cx="775389" cy="28869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2845135" y="4303111"/>
              <a:ext cx="8451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Layer 7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4535441" y="4326677"/>
              <a:ext cx="26279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Application Layer</a:t>
              </a:r>
            </a:p>
          </p:txBody>
        </p:sp>
      </p:grpSp>
      <p:sp>
        <p:nvSpPr>
          <p:cNvPr id="46" name="Rectangle 45"/>
          <p:cNvSpPr/>
          <p:nvPr/>
        </p:nvSpPr>
        <p:spPr>
          <a:xfrm rot="16200000">
            <a:off x="9304017" y="3341183"/>
            <a:ext cx="3646715" cy="5343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IoT</a:t>
            </a:r>
            <a:r>
              <a:rPr lang="en-US" dirty="0"/>
              <a:t> Protocol Stack Layers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31501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F2D5F8-87CB-4B5B-8EC7-5F4CE6485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IoT Stack  - Layer 1 (Physical or Sensor Layer)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9A428D-8F15-4206-B337-FA27C005FA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7086049" cy="5590565"/>
          </a:xfrm>
        </p:spPr>
        <p:txBody>
          <a:bodyPr/>
          <a:lstStyle/>
          <a:p>
            <a:r>
              <a:rPr lang="en-US" dirty="0"/>
              <a:t>This layer is concerned about the physical components, which mainly includes sensors. </a:t>
            </a:r>
          </a:p>
          <a:p>
            <a:r>
              <a:rPr lang="en-US" dirty="0"/>
              <a:t>In this layer, the sensors are the core component. </a:t>
            </a:r>
          </a:p>
          <a:p>
            <a:r>
              <a:rPr lang="en-US" dirty="0"/>
              <a:t>Temperature sensor, pressure sensor, humidity sensor, etc. can all be referred as physical layer components. </a:t>
            </a:r>
          </a:p>
          <a:p>
            <a:r>
              <a:rPr lang="en-US" dirty="0"/>
              <a:t>In industrial automation, PLC, actuator, etc. are considered as physical layer components. </a:t>
            </a:r>
          </a:p>
          <a:p>
            <a:r>
              <a:rPr lang="en-US" dirty="0"/>
              <a:t>This layer is responsible for data collection and action execution.</a:t>
            </a:r>
          </a:p>
          <a:p>
            <a:r>
              <a:rPr lang="en-US" dirty="0"/>
              <a:t>Selection of sensors is important and choosing an appropriate sensor is the challenge in this layer. </a:t>
            </a:r>
          </a:p>
          <a:p>
            <a:r>
              <a:rPr lang="en-US" dirty="0"/>
              <a:t>Action execution, sensing and data collection happens here.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7888" y="1189396"/>
            <a:ext cx="4744112" cy="395342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07755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F2D5F8-87CB-4B5B-8EC7-5F4CE6485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IoT Stack  - Layer 2 (Processing and Control Action Layer)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9A428D-8F15-4206-B337-FA27C005FA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9655" y="947398"/>
            <a:ext cx="5622506" cy="5354927"/>
          </a:xfrm>
        </p:spPr>
        <p:txBody>
          <a:bodyPr/>
          <a:lstStyle/>
          <a:p>
            <a:r>
              <a:rPr lang="en-US" dirty="0"/>
              <a:t>This important layer contains core components of </a:t>
            </a:r>
            <a:r>
              <a:rPr lang="en-US" dirty="0" err="1"/>
              <a:t>IoT</a:t>
            </a:r>
            <a:r>
              <a:rPr lang="en-US" dirty="0"/>
              <a:t> system. </a:t>
            </a:r>
          </a:p>
          <a:p>
            <a:r>
              <a:rPr lang="en-US" dirty="0"/>
              <a:t>The microcontrollers or processors are found in this layer.</a:t>
            </a:r>
          </a:p>
          <a:p>
            <a:r>
              <a:rPr lang="en-US" dirty="0"/>
              <a:t>The data is received by the microcontrollers from the sensors.</a:t>
            </a:r>
          </a:p>
          <a:p>
            <a:r>
              <a:rPr lang="en-US" dirty="0"/>
              <a:t>A variety of development kits are available in the market; like Arduino, Raspberry Pi, Node MCU, PIC, ARM development boards, etc. </a:t>
            </a:r>
          </a:p>
          <a:p>
            <a:r>
              <a:rPr lang="en-US" dirty="0"/>
              <a:t>Microcontroller/Processor and operating system play vital role at this layer</a:t>
            </a:r>
          </a:p>
          <a:p>
            <a:r>
              <a:rPr lang="en-US" dirty="0"/>
              <a:t>Data collected from the sensors is processed in this layer.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5033" y="863444"/>
            <a:ext cx="4261829" cy="4593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949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F2D5F8-87CB-4B5B-8EC7-5F4CE6485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IoT Stack  - Layer 3 (Hardware Interface Layer)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9A428D-8F15-4206-B337-FA27C005FA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24358" y="1081158"/>
            <a:ext cx="5151958" cy="4447445"/>
          </a:xfrm>
        </p:spPr>
        <p:txBody>
          <a:bodyPr/>
          <a:lstStyle/>
          <a:p>
            <a:r>
              <a:rPr lang="en-US" dirty="0"/>
              <a:t>The 3</a:t>
            </a:r>
            <a:r>
              <a:rPr lang="en-US" baseline="30000" dirty="0"/>
              <a:t>rd</a:t>
            </a:r>
            <a:r>
              <a:rPr lang="en-US" dirty="0"/>
              <a:t> layer in the stack is the Hardware Interface Layer. </a:t>
            </a:r>
          </a:p>
          <a:p>
            <a:r>
              <a:rPr lang="en-US" dirty="0"/>
              <a:t>Hardware components and communication standards such as RS232, CAN, SPI, SCI, I 2C, etc. occupy this layer. </a:t>
            </a:r>
          </a:p>
          <a:p>
            <a:r>
              <a:rPr lang="en-US" dirty="0"/>
              <a:t>All these components ensure flawless communication </a:t>
            </a:r>
          </a:p>
          <a:p>
            <a:r>
              <a:rPr lang="en-US" dirty="0"/>
              <a:t>Handshake happens here.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89" t="8373" r="4824" b="16402"/>
          <a:stretch/>
        </p:blipFill>
        <p:spPr>
          <a:xfrm>
            <a:off x="741742" y="813601"/>
            <a:ext cx="5870074" cy="5070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146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F2D5F8-87CB-4B5B-8EC7-5F4CE6485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IoT Stack  - Layer 4 (RF Layer)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9A428D-8F15-4206-B337-FA27C005FA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4197" y="939645"/>
            <a:ext cx="6584517" cy="4856244"/>
          </a:xfrm>
        </p:spPr>
        <p:txBody>
          <a:bodyPr/>
          <a:lstStyle/>
          <a:p>
            <a:r>
              <a:rPr lang="en-US" dirty="0"/>
              <a:t>Whenever one talks about IoT, RF is discussed and comes in picture. </a:t>
            </a:r>
          </a:p>
          <a:p>
            <a:r>
              <a:rPr lang="en-US" dirty="0"/>
              <a:t>It plays a major role in the communication channel – whether it is short range or long range. </a:t>
            </a:r>
          </a:p>
          <a:p>
            <a:r>
              <a:rPr lang="en-US" dirty="0"/>
              <a:t>Protocols used for communication and transport of data based on RF are listed in this layer. </a:t>
            </a:r>
          </a:p>
          <a:p>
            <a:r>
              <a:rPr lang="en-US" dirty="0"/>
              <a:t>Some famous and common protocols are Wi-Fi, NFC, RFID, Bluetooth, </a:t>
            </a:r>
            <a:r>
              <a:rPr lang="en-US" dirty="0" err="1"/>
              <a:t>Zigbee</a:t>
            </a:r>
            <a:r>
              <a:rPr lang="en-US" dirty="0"/>
              <a:t>, etc. </a:t>
            </a:r>
          </a:p>
          <a:p>
            <a:r>
              <a:rPr lang="en-US" dirty="0"/>
              <a:t>RF layer does communication of data using radio frequency based Electromagnetic (EM) waves</a:t>
            </a:r>
          </a:p>
          <a:p>
            <a:r>
              <a:rPr lang="en-US" dirty="0"/>
              <a:t>This layer can also include Li-Fi; which are effective alternates for RF protocols.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58" t="11401" r="6407" b="17028"/>
          <a:stretch/>
        </p:blipFill>
        <p:spPr>
          <a:xfrm>
            <a:off x="126609" y="1616339"/>
            <a:ext cx="5317588" cy="3502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761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F2D5F8-87CB-4B5B-8EC7-5F4CE6485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Introduction to Internet of Things (IoT)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9A428D-8F15-4206-B337-FA27C005FA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425029"/>
          </a:xfrm>
        </p:spPr>
        <p:txBody>
          <a:bodyPr/>
          <a:lstStyle/>
          <a:p>
            <a:r>
              <a:rPr lang="en-US" dirty="0"/>
              <a:t>First of all we should discuss about the name “IoT – Internet of Things” in detail.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3833" y="1487932"/>
            <a:ext cx="7644334" cy="4031192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39A428D-8F15-4206-B337-FA27C005FA71}"/>
              </a:ext>
            </a:extLst>
          </p:cNvPr>
          <p:cNvSpPr txBox="1">
            <a:spLocks/>
          </p:cNvSpPr>
          <p:nvPr/>
        </p:nvSpPr>
        <p:spPr>
          <a:xfrm>
            <a:off x="131180" y="5718584"/>
            <a:ext cx="9478851" cy="10086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So we have to discuss about the first word “Internet” and then everything about the “Things”.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81519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F2D5F8-87CB-4B5B-8EC7-5F4CE6485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IoT Stack  - Layer 5 (Session/Message Layer)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9A428D-8F15-4206-B337-FA27C005FA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69430" y="1459202"/>
            <a:ext cx="4953544" cy="3867178"/>
          </a:xfrm>
        </p:spPr>
        <p:txBody>
          <a:bodyPr/>
          <a:lstStyle/>
          <a:p>
            <a:r>
              <a:rPr lang="en-US" dirty="0"/>
              <a:t>Like computer network session management is also important in </a:t>
            </a:r>
            <a:r>
              <a:rPr lang="en-US" dirty="0" err="1"/>
              <a:t>IoT</a:t>
            </a:r>
            <a:r>
              <a:rPr lang="en-US" dirty="0"/>
              <a:t>. </a:t>
            </a:r>
          </a:p>
          <a:p>
            <a:r>
              <a:rPr lang="en-US" dirty="0"/>
              <a:t>There are many protocols which manage how messages or data are broadcasted to the cloud. </a:t>
            </a:r>
          </a:p>
          <a:p>
            <a:r>
              <a:rPr lang="en-US" dirty="0"/>
              <a:t>Layer 5 (session layer) deals with the various messaging protocols as MQTT, </a:t>
            </a:r>
            <a:r>
              <a:rPr lang="en-US" dirty="0" err="1"/>
              <a:t>CoAP</a:t>
            </a:r>
            <a:r>
              <a:rPr lang="en-US" dirty="0"/>
              <a:t>, etc. and also other protocols such as SSH and FTP.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523" y="939645"/>
            <a:ext cx="5580944" cy="5204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630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F2D5F8-87CB-4B5B-8EC7-5F4CE6485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IoT Stack  - Layer 6 (User Experience Layer)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9A428D-8F15-4206-B337-FA27C005FA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3343" y="939645"/>
            <a:ext cx="5515371" cy="4622956"/>
          </a:xfrm>
        </p:spPr>
        <p:txBody>
          <a:bodyPr/>
          <a:lstStyle/>
          <a:p>
            <a:r>
              <a:rPr lang="en-US" dirty="0"/>
              <a:t>This layer deals with providing best experience to the end users of </a:t>
            </a:r>
            <a:r>
              <a:rPr lang="en-US" dirty="0" err="1"/>
              <a:t>IoT</a:t>
            </a:r>
            <a:r>
              <a:rPr lang="en-US" dirty="0"/>
              <a:t> products. </a:t>
            </a:r>
          </a:p>
          <a:p>
            <a:r>
              <a:rPr lang="en-US" dirty="0"/>
              <a:t>The 6th layer takes care of rich UI designs with lots of features, which provide a pleasing experience while using the service/system or product. </a:t>
            </a:r>
          </a:p>
          <a:p>
            <a:r>
              <a:rPr lang="en-US" dirty="0"/>
              <a:t>Object-oriented programming languages, scripting languages, analytics tools, etc. all should be included in this layer. </a:t>
            </a:r>
          </a:p>
          <a:p>
            <a:r>
              <a:rPr lang="en-US" dirty="0"/>
              <a:t>This is also known as User Experience and Visualization Layer.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08" t="11225" r="6967" b="11903"/>
          <a:stretch/>
        </p:blipFill>
        <p:spPr>
          <a:xfrm>
            <a:off x="647114" y="1497037"/>
            <a:ext cx="5627078" cy="4065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928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F2D5F8-87CB-4B5B-8EC7-5F4CE6485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IoT Stack  - Layer 7 (Application Layer)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9A428D-8F15-4206-B337-FA27C005FA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2230" y="1041979"/>
            <a:ext cx="5642610" cy="4695881"/>
          </a:xfrm>
        </p:spPr>
        <p:txBody>
          <a:bodyPr/>
          <a:lstStyle/>
          <a:p>
            <a:r>
              <a:rPr lang="en-US" dirty="0"/>
              <a:t>Everything comes to perfection at this layer. </a:t>
            </a:r>
          </a:p>
          <a:p>
            <a:r>
              <a:rPr lang="en-US" dirty="0"/>
              <a:t>This layer utilizes the rest six layers in order to develop desired application. </a:t>
            </a:r>
          </a:p>
          <a:p>
            <a:r>
              <a:rPr lang="en-US" dirty="0"/>
              <a:t>It can range from a simple automation application to smart city application. </a:t>
            </a:r>
          </a:p>
          <a:p>
            <a:r>
              <a:rPr lang="en-US" dirty="0"/>
              <a:t>After learning about the layers, it is now easier to relate them with an application, for example, vegetable quality monitoring during transport from source to the destination using IoT.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301" y="776824"/>
            <a:ext cx="4652215" cy="522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550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F2D5F8-87CB-4B5B-8EC7-5F4CE6485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Enabling Technologies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9A428D-8F15-4206-B337-FA27C005FA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79" y="863444"/>
            <a:ext cx="6313163" cy="5590565"/>
          </a:xfrm>
        </p:spPr>
        <p:txBody>
          <a:bodyPr/>
          <a:lstStyle/>
          <a:p>
            <a:r>
              <a:rPr lang="en-US" dirty="0"/>
              <a:t>IoT is a collection or group of many technologies and devices. </a:t>
            </a:r>
          </a:p>
          <a:p>
            <a:r>
              <a:rPr lang="en-US" dirty="0"/>
              <a:t>The simplest of sensors, embedded systems, data analytics, communication protocols, security aspects and cloud computing with storage have all become enabling technologies. </a:t>
            </a:r>
          </a:p>
          <a:p>
            <a:r>
              <a:rPr lang="en-US" dirty="0"/>
              <a:t>Enabling technologies/devices fall under one of the following categories: </a:t>
            </a:r>
          </a:p>
          <a:p>
            <a:pPr lvl="1"/>
            <a:r>
              <a:rPr lang="en-US" dirty="0"/>
              <a:t>Technologies that help in acquiring/sensing data. </a:t>
            </a:r>
          </a:p>
          <a:p>
            <a:pPr lvl="1"/>
            <a:r>
              <a:rPr lang="en-US" dirty="0"/>
              <a:t>Technologies that help in analyzing/processing data. </a:t>
            </a:r>
          </a:p>
          <a:p>
            <a:pPr lvl="1"/>
            <a:r>
              <a:rPr lang="en-US" dirty="0"/>
              <a:t>Technologies that help in taking control action. </a:t>
            </a:r>
          </a:p>
          <a:p>
            <a:pPr lvl="1"/>
            <a:r>
              <a:rPr lang="en-US" dirty="0"/>
              <a:t>Technologies that help in enhancing security/privacy. </a:t>
            </a:r>
          </a:p>
          <a:p>
            <a:r>
              <a:rPr lang="en-US" dirty="0"/>
              <a:t>Let’s discuss some of the enabling technologies.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492" r="5046"/>
          <a:stretch/>
        </p:blipFill>
        <p:spPr>
          <a:xfrm>
            <a:off x="6537959" y="943454"/>
            <a:ext cx="5542666" cy="4600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350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F2D5F8-87CB-4B5B-8EC7-5F4CE6485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/>
              <a:t>Enabling Technologies - Sensors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9A428D-8F15-4206-B337-FA27C005FA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23314" y="972301"/>
            <a:ext cx="5127172" cy="4764469"/>
          </a:xfrm>
        </p:spPr>
        <p:txBody>
          <a:bodyPr/>
          <a:lstStyle/>
          <a:p>
            <a:r>
              <a:rPr lang="en-US" dirty="0"/>
              <a:t>Sensors are at the heart of any IoT application. </a:t>
            </a:r>
          </a:p>
          <a:p>
            <a:r>
              <a:rPr lang="en-US" dirty="0"/>
              <a:t>As the name suggests, they sense the environment and retrieve data. </a:t>
            </a:r>
          </a:p>
          <a:p>
            <a:r>
              <a:rPr lang="en-US" dirty="0"/>
              <a:t>Sensors are the starting point of any IoT application.</a:t>
            </a:r>
          </a:p>
          <a:p>
            <a:r>
              <a:rPr lang="en-US" dirty="0"/>
              <a:t>It fetches data for us to operate on. </a:t>
            </a:r>
          </a:p>
          <a:p>
            <a:r>
              <a:rPr lang="en-US" dirty="0"/>
              <a:t>Sensors could be analog or digital. </a:t>
            </a:r>
          </a:p>
          <a:p>
            <a:r>
              <a:rPr lang="en-US" dirty="0"/>
              <a:t>Temperature sensor in a thermometer is an example of it. It is used to build temperature monitoring application.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867" y="968385"/>
            <a:ext cx="6052827" cy="4768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05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F2D5F8-87CB-4B5B-8EC7-5F4CE6485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/>
              <a:t>Enabling Technologies - Sensors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9A428D-8F15-4206-B337-FA27C005FA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79" y="863444"/>
            <a:ext cx="5703564" cy="5590565"/>
          </a:xfrm>
        </p:spPr>
        <p:txBody>
          <a:bodyPr/>
          <a:lstStyle/>
          <a:p>
            <a:r>
              <a:rPr lang="en-US" dirty="0"/>
              <a:t>Some examples of sensors that could be regarded as enabling technologies are as follows.</a:t>
            </a:r>
          </a:p>
          <a:p>
            <a:pPr lvl="1"/>
            <a:r>
              <a:rPr lang="en-US" dirty="0"/>
              <a:t>Weather tracking system uses temperature/humidity/moisture sensors. </a:t>
            </a:r>
          </a:p>
          <a:p>
            <a:pPr lvl="1"/>
            <a:r>
              <a:rPr lang="en-US" dirty="0"/>
              <a:t>Vehicle health monitoring sensors keep track of speed, </a:t>
            </a:r>
            <a:r>
              <a:rPr lang="en-US" dirty="0" err="1"/>
              <a:t>tyre</a:t>
            </a:r>
            <a:r>
              <a:rPr lang="en-US" dirty="0"/>
              <a:t> pressure, etc. </a:t>
            </a:r>
          </a:p>
          <a:p>
            <a:pPr lvl="1"/>
            <a:r>
              <a:rPr lang="en-US" dirty="0"/>
              <a:t>On Board Diagnostics (OBDs) used for collecting all critical information from an automobile to detect error. </a:t>
            </a:r>
          </a:p>
          <a:p>
            <a:pPr lvl="1"/>
            <a:r>
              <a:rPr lang="en-US" dirty="0"/>
              <a:t>Vibration sensors are used to track the quality of buildings/structures. </a:t>
            </a:r>
          </a:p>
          <a:p>
            <a:pPr lvl="1"/>
            <a:r>
              <a:rPr lang="en-US" dirty="0"/>
              <a:t>Water quality is monitored through sensors that measure PH, chloride level, etc. </a:t>
            </a:r>
          </a:p>
          <a:p>
            <a:pPr lvl="1"/>
            <a:r>
              <a:rPr lang="en-US" dirty="0"/>
              <a:t>PIR sensor is used in pedestrian signal operation with human presence detection.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863444"/>
            <a:ext cx="6004192" cy="4983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609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F2D5F8-87CB-4B5B-8EC7-5F4CE6485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/>
              <a:t>Enabling Technologies - Cloud Computing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9A428D-8F15-4206-B337-FA27C005FA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78" y="863444"/>
            <a:ext cx="7262081" cy="4890585"/>
          </a:xfrm>
        </p:spPr>
        <p:txBody>
          <a:bodyPr/>
          <a:lstStyle/>
          <a:p>
            <a:r>
              <a:rPr lang="en-US" dirty="0"/>
              <a:t>The next technology that is highly significant in IoT is cloud computing. </a:t>
            </a:r>
          </a:p>
          <a:p>
            <a:r>
              <a:rPr lang="en-US" dirty="0"/>
              <a:t>Cloud has grown much more popular because it serves as an affordable, effective and efficient medium for data storage. </a:t>
            </a:r>
          </a:p>
          <a:p>
            <a:r>
              <a:rPr lang="en-US" dirty="0"/>
              <a:t>Data storage plays a major role in </a:t>
            </a:r>
            <a:r>
              <a:rPr lang="en-US" dirty="0" err="1"/>
              <a:t>IoT</a:t>
            </a:r>
            <a:r>
              <a:rPr lang="en-US" dirty="0"/>
              <a:t>. </a:t>
            </a:r>
          </a:p>
          <a:p>
            <a:r>
              <a:rPr lang="en-US" dirty="0"/>
              <a:t>Cloud services are categorized as follows: </a:t>
            </a:r>
          </a:p>
          <a:p>
            <a:pPr lvl="1"/>
            <a:r>
              <a:rPr lang="en-US" dirty="0" err="1"/>
              <a:t>IaaS</a:t>
            </a:r>
            <a:r>
              <a:rPr lang="en-US" dirty="0"/>
              <a:t> (Infrastructure-as-a-Service): </a:t>
            </a:r>
          </a:p>
          <a:p>
            <a:pPr lvl="2"/>
            <a:r>
              <a:rPr lang="en-US" dirty="0"/>
              <a:t>In this cloud service, one can choose virtual machines over physical machines. </a:t>
            </a:r>
          </a:p>
          <a:p>
            <a:pPr lvl="2"/>
            <a:r>
              <a:rPr lang="en-US" dirty="0"/>
              <a:t>It is a form of cloud computing that provides virtualized computing resources over the Internet. </a:t>
            </a:r>
          </a:p>
          <a:p>
            <a:pPr lvl="2"/>
            <a:r>
              <a:rPr lang="en-US" dirty="0"/>
              <a:t>The users manage the machines, select the OS and underlying applications, and pay per their use.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0236" y="711201"/>
            <a:ext cx="3865479" cy="257698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5432" y="3162457"/>
            <a:ext cx="3750283" cy="2882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716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F2D5F8-87CB-4B5B-8EC7-5F4CE6485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/>
              <a:t>Enabling Technologies - Cloud Computing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9A428D-8F15-4206-B337-FA27C005FA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79" y="863445"/>
            <a:ext cx="5703564" cy="2485546"/>
          </a:xfrm>
        </p:spPr>
        <p:txBody>
          <a:bodyPr/>
          <a:lstStyle/>
          <a:p>
            <a:pPr lvl="1"/>
            <a:r>
              <a:rPr lang="en-US" dirty="0" err="1"/>
              <a:t>PaaS</a:t>
            </a:r>
            <a:r>
              <a:rPr lang="en-US" dirty="0"/>
              <a:t> (Platform-as-a-Service): </a:t>
            </a:r>
          </a:p>
          <a:p>
            <a:pPr lvl="2"/>
            <a:r>
              <a:rPr lang="en-US" dirty="0"/>
              <a:t>This is a cloud computing model in which the cloud service provider delivers hardware and software tools needed for application development to users over the Internet. </a:t>
            </a:r>
          </a:p>
          <a:p>
            <a:pPr lvl="2"/>
            <a:r>
              <a:rPr lang="en-US" dirty="0"/>
              <a:t>A </a:t>
            </a:r>
            <a:r>
              <a:rPr lang="en-US" dirty="0" err="1"/>
              <a:t>PaaS</a:t>
            </a:r>
            <a:r>
              <a:rPr lang="en-US" dirty="0"/>
              <a:t> provider hosts the hardware and software on its own infrastructure. Users have to build, manage and maintain the applications as per their requirement.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8196" y="711201"/>
            <a:ext cx="2994563" cy="263778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771" y="3348990"/>
            <a:ext cx="5239968" cy="3145286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39A428D-8F15-4206-B337-FA27C005FA71}"/>
              </a:ext>
            </a:extLst>
          </p:cNvPr>
          <p:cNvSpPr txBox="1">
            <a:spLocks/>
          </p:cNvSpPr>
          <p:nvPr/>
        </p:nvSpPr>
        <p:spPr>
          <a:xfrm>
            <a:off x="6096000" y="3348990"/>
            <a:ext cx="5703564" cy="25733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SaaS (Software-as-a-Service): </a:t>
            </a:r>
          </a:p>
          <a:p>
            <a:pPr lvl="2"/>
            <a:r>
              <a:rPr lang="en-US" dirty="0"/>
              <a:t>In this model, a complete software application is provided to the user. </a:t>
            </a:r>
          </a:p>
          <a:p>
            <a:pPr lvl="2"/>
            <a:r>
              <a:rPr lang="en-US" dirty="0"/>
              <a:t>It can also be called application as a service. This service can be availed by paying a monthly, yearly, etc., subscription. </a:t>
            </a:r>
          </a:p>
          <a:p>
            <a:pPr lvl="2"/>
            <a:r>
              <a:rPr lang="en-US" dirty="0"/>
              <a:t>Some well-known service providers in the market are Amazon web services, Azure and </a:t>
            </a:r>
            <a:r>
              <a:rPr lang="en-US" dirty="0" err="1"/>
              <a:t>Adafruit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802117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F2D5F8-87CB-4B5B-8EC7-5F4CE6485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/>
              <a:t>Enabling Technologies - Big Data Analytics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9A428D-8F15-4206-B337-FA27C005FA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49540" y="852014"/>
            <a:ext cx="4339590" cy="4444815"/>
          </a:xfrm>
        </p:spPr>
        <p:txBody>
          <a:bodyPr/>
          <a:lstStyle/>
          <a:p>
            <a:r>
              <a:rPr lang="en-US" dirty="0"/>
              <a:t>Data is everywhere, and from every function or operation we get more data. </a:t>
            </a:r>
          </a:p>
          <a:p>
            <a:r>
              <a:rPr lang="en-US" dirty="0"/>
              <a:t>IoT is all about collecting data from various sensory nodes.</a:t>
            </a:r>
          </a:p>
          <a:p>
            <a:r>
              <a:rPr lang="en-US" dirty="0"/>
              <a:t>Handling the huge data is fundamental to make the application a success. </a:t>
            </a:r>
          </a:p>
          <a:p>
            <a:r>
              <a:rPr lang="en-US" dirty="0"/>
              <a:t>The biggest challenge with big data is 4Vs. Volume, Variety, Speed (Velocity) at which it comes and its Veracity.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45" y="1589722"/>
            <a:ext cx="7093003" cy="3496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479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F2D5F8-87CB-4B5B-8EC7-5F4CE6485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/>
              <a:t>Enabling Technologies - Big Data Analytics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9A428D-8F15-4206-B337-FA27C005FA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79" y="863445"/>
            <a:ext cx="5703564" cy="2795282"/>
          </a:xfrm>
        </p:spPr>
        <p:txBody>
          <a:bodyPr/>
          <a:lstStyle/>
          <a:p>
            <a:r>
              <a:rPr lang="en-US" dirty="0"/>
              <a:t>Scale (Volume): </a:t>
            </a:r>
          </a:p>
          <a:p>
            <a:pPr lvl="1"/>
            <a:r>
              <a:rPr lang="en-US" dirty="0"/>
              <a:t>Huge volume of data is generated every minute. </a:t>
            </a:r>
          </a:p>
          <a:p>
            <a:pPr lvl="1"/>
            <a:r>
              <a:rPr lang="en-US" dirty="0"/>
              <a:t>Storage has become inexpensive and hence, cost-related challenges have reduced. </a:t>
            </a:r>
          </a:p>
          <a:p>
            <a:pPr lvl="1"/>
            <a:r>
              <a:rPr lang="en-US" dirty="0"/>
              <a:t>Cloud storage and hardware storage both have become affordable because of the tremendous growth in the semiconductor industry.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" t="996" r="59459" b="51744"/>
          <a:stretch/>
        </p:blipFill>
        <p:spPr>
          <a:xfrm>
            <a:off x="7382510" y="936181"/>
            <a:ext cx="3611072" cy="25863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9736" t="819" r="-276" b="51921"/>
          <a:stretch/>
        </p:blipFill>
        <p:spPr>
          <a:xfrm>
            <a:off x="1177425" y="3658727"/>
            <a:ext cx="3611072" cy="2586338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39A428D-8F15-4206-B337-FA27C005FA71}"/>
              </a:ext>
            </a:extLst>
          </p:cNvPr>
          <p:cNvSpPr txBox="1">
            <a:spLocks/>
          </p:cNvSpPr>
          <p:nvPr/>
        </p:nvSpPr>
        <p:spPr>
          <a:xfrm>
            <a:off x="6336264" y="3747499"/>
            <a:ext cx="5703564" cy="21014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Complexity (Variety): </a:t>
            </a:r>
          </a:p>
          <a:p>
            <a:pPr lvl="1"/>
            <a:r>
              <a:rPr lang="en-US" dirty="0"/>
              <a:t>Data no longer comes from one single source. </a:t>
            </a:r>
          </a:p>
          <a:p>
            <a:pPr lvl="1"/>
            <a:r>
              <a:rPr lang="en-US" dirty="0"/>
              <a:t>It also comes in different formats (e.g., audio, video, text and image) and has to be interpreted systematically. </a:t>
            </a:r>
          </a:p>
          <a:p>
            <a:pPr lvl="1"/>
            <a:r>
              <a:rPr lang="en-US" dirty="0"/>
              <a:t>Varieties of data becomes a huge challenge. </a:t>
            </a:r>
          </a:p>
        </p:txBody>
      </p:sp>
    </p:spTree>
    <p:extLst>
      <p:ext uri="{BB962C8B-B14F-4D97-AF65-F5344CB8AC3E}">
        <p14:creationId xmlns:p14="http://schemas.microsoft.com/office/powerpoint/2010/main" val="290864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F2D5F8-87CB-4B5B-8EC7-5F4CE6485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Introduction to Internet of Things (IoT)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291" y="1340429"/>
            <a:ext cx="6207606" cy="4920466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39A428D-8F15-4206-B337-FA27C005FA71}"/>
              </a:ext>
            </a:extLst>
          </p:cNvPr>
          <p:cNvSpPr txBox="1">
            <a:spLocks/>
          </p:cNvSpPr>
          <p:nvPr/>
        </p:nvSpPr>
        <p:spPr>
          <a:xfrm>
            <a:off x="145254" y="894774"/>
            <a:ext cx="11672892" cy="44565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What is Internet?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39A428D-8F15-4206-B337-FA27C005FA71}"/>
              </a:ext>
            </a:extLst>
          </p:cNvPr>
          <p:cNvSpPr txBox="1">
            <a:spLocks/>
          </p:cNvSpPr>
          <p:nvPr/>
        </p:nvSpPr>
        <p:spPr>
          <a:xfrm>
            <a:off x="7689273" y="1773384"/>
            <a:ext cx="4222390" cy="39520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In simple word, it’s a Network of Networks or Interconnected LANs. </a:t>
            </a:r>
          </a:p>
          <a:p>
            <a:r>
              <a:rPr lang="en-US" dirty="0"/>
              <a:t>So here we have to discuss about the Network, and we already learned everything about network in the last semester, Right? </a:t>
            </a:r>
          </a:p>
          <a:p>
            <a:r>
              <a:rPr lang="en-US" dirty="0"/>
              <a:t>What is Network?, Requirement for networking</a:t>
            </a:r>
          </a:p>
          <a:p>
            <a:endParaRPr lang="en-US" dirty="0"/>
          </a:p>
          <a:p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60005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7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F2D5F8-87CB-4B5B-8EC7-5F4CE6485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/>
              <a:t>Enabling Technologies - Big Data Analytics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9A428D-8F15-4206-B337-FA27C005FA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78" y="863444"/>
            <a:ext cx="7035165" cy="2740993"/>
          </a:xfrm>
        </p:spPr>
        <p:txBody>
          <a:bodyPr/>
          <a:lstStyle/>
          <a:p>
            <a:r>
              <a:rPr lang="en-US" dirty="0"/>
              <a:t>Speed (Velocity): </a:t>
            </a:r>
          </a:p>
          <a:p>
            <a:pPr lvl="1"/>
            <a:r>
              <a:rPr lang="en-US" dirty="0"/>
              <a:t>The rate at which data is generated very fast. </a:t>
            </a:r>
          </a:p>
          <a:p>
            <a:pPr lvl="1"/>
            <a:r>
              <a:rPr lang="en-US" dirty="0"/>
              <a:t>Also, data dynamics changes very frequently. </a:t>
            </a:r>
          </a:p>
          <a:p>
            <a:pPr lvl="1"/>
            <a:r>
              <a:rPr lang="en-US" dirty="0"/>
              <a:t>Nowadays, data comes from anywhere – from fit bit watches to refrigerators. </a:t>
            </a:r>
          </a:p>
          <a:p>
            <a:pPr lvl="1"/>
            <a:r>
              <a:rPr lang="en-US" dirty="0"/>
              <a:t>All the data pours in at a very high speed, which makes it very challenging.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6" t="48866" r="59424" b="3874"/>
          <a:stretch/>
        </p:blipFill>
        <p:spPr>
          <a:xfrm>
            <a:off x="7779276" y="863444"/>
            <a:ext cx="3611072" cy="25863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9481" t="48867" r="-21" b="3873"/>
          <a:stretch/>
        </p:blipFill>
        <p:spPr>
          <a:xfrm>
            <a:off x="786596" y="3746047"/>
            <a:ext cx="3611072" cy="2586338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39A428D-8F15-4206-B337-FA27C005FA71}"/>
              </a:ext>
            </a:extLst>
          </p:cNvPr>
          <p:cNvSpPr txBox="1">
            <a:spLocks/>
          </p:cNvSpPr>
          <p:nvPr/>
        </p:nvSpPr>
        <p:spPr>
          <a:xfrm>
            <a:off x="5272193" y="3746047"/>
            <a:ext cx="6723319" cy="23207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Data in doubt (Veracity): </a:t>
            </a:r>
          </a:p>
          <a:p>
            <a:pPr lvl="1"/>
            <a:r>
              <a:rPr lang="en-US" dirty="0"/>
              <a:t>How accurate is all this data anyway? </a:t>
            </a:r>
          </a:p>
          <a:p>
            <a:pPr lvl="1"/>
            <a:r>
              <a:rPr lang="en-US" dirty="0"/>
              <a:t>Because we are now rely on it</a:t>
            </a:r>
          </a:p>
          <a:p>
            <a:pPr lvl="1"/>
            <a:r>
              <a:rPr lang="en-US" dirty="0"/>
              <a:t>The data’s nature alters dynamically and uncertainty is often seen. </a:t>
            </a:r>
          </a:p>
          <a:p>
            <a:pPr lvl="1"/>
            <a:r>
              <a:rPr lang="en-US" dirty="0"/>
              <a:t>So, it would be challenging to process this unstable data. </a:t>
            </a:r>
          </a:p>
        </p:txBody>
      </p:sp>
    </p:spTree>
    <p:extLst>
      <p:ext uri="{BB962C8B-B14F-4D97-AF65-F5344CB8AC3E}">
        <p14:creationId xmlns:p14="http://schemas.microsoft.com/office/powerpoint/2010/main" val="4223089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F2D5F8-87CB-4B5B-8EC7-5F4CE6485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/>
              <a:t>Enabling Technologies - Big Data Analytics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9A428D-8F15-4206-B337-FA27C005FA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79" y="863444"/>
            <a:ext cx="6087901" cy="5590565"/>
          </a:xfrm>
        </p:spPr>
        <p:txBody>
          <a:bodyPr/>
          <a:lstStyle/>
          <a:p>
            <a:r>
              <a:rPr lang="en-US" dirty="0"/>
              <a:t>So the question is: “Who is generating all this data?” A partial list to answer this is as follows: </a:t>
            </a:r>
          </a:p>
          <a:p>
            <a:pPr lvl="1"/>
            <a:r>
              <a:rPr lang="en-US" dirty="0"/>
              <a:t>Sensors from security systems. </a:t>
            </a:r>
          </a:p>
          <a:p>
            <a:pPr lvl="1"/>
            <a:r>
              <a:rPr lang="en-US" dirty="0"/>
              <a:t>Sensors from weather monitoring systems. </a:t>
            </a:r>
          </a:p>
          <a:p>
            <a:pPr lvl="1"/>
            <a:r>
              <a:rPr lang="en-US" dirty="0"/>
              <a:t>Sensors from car/navigation systems. </a:t>
            </a:r>
          </a:p>
          <a:p>
            <a:pPr lvl="1"/>
            <a:r>
              <a:rPr lang="en-US" dirty="0"/>
              <a:t>Sensors from water quality monitoring systems. </a:t>
            </a:r>
          </a:p>
          <a:p>
            <a:pPr lvl="1"/>
            <a:r>
              <a:rPr lang="en-US" dirty="0"/>
              <a:t>Data from </a:t>
            </a:r>
            <a:r>
              <a:rPr lang="en-US" dirty="0" err="1"/>
              <a:t>wearables</a:t>
            </a:r>
            <a:r>
              <a:rPr lang="en-US" dirty="0"/>
              <a:t> (e.g., bands). </a:t>
            </a:r>
          </a:p>
          <a:p>
            <a:pPr lvl="1"/>
            <a:r>
              <a:rPr lang="en-US" dirty="0"/>
              <a:t>Data from industrial equipment (e.g., motor health). </a:t>
            </a:r>
          </a:p>
          <a:p>
            <a:pPr lvl="1"/>
            <a:r>
              <a:rPr lang="en-US" dirty="0"/>
              <a:t>Sensors from bridges/roads about traffic density and other factors. </a:t>
            </a:r>
          </a:p>
          <a:p>
            <a:pPr lvl="1"/>
            <a:r>
              <a:rPr lang="en-US" dirty="0"/>
              <a:t>Social media (e.g., tweets, photo uploads, etc.). </a:t>
            </a:r>
          </a:p>
          <a:p>
            <a:r>
              <a:rPr lang="en-US" dirty="0"/>
              <a:t>In </a:t>
            </a:r>
            <a:r>
              <a:rPr lang="en-US" dirty="0" err="1"/>
              <a:t>IoT</a:t>
            </a:r>
            <a:r>
              <a:rPr lang="en-US" dirty="0"/>
              <a:t> data is everything. so, data analytics is one of the enabling technologies for building a complete and </a:t>
            </a:r>
            <a:r>
              <a:rPr lang="en-US" dirty="0" err="1"/>
              <a:t>IoT</a:t>
            </a:r>
            <a:r>
              <a:rPr lang="en-US" dirty="0"/>
              <a:t> application.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9080" y="1448235"/>
            <a:ext cx="5812956" cy="3240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713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F2D5F8-87CB-4B5B-8EC7-5F4CE6485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/>
              <a:t>Enabling Technologies - Embedded Computing Boards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9A428D-8F15-4206-B337-FA27C005FA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78" y="863444"/>
            <a:ext cx="6737707" cy="5590565"/>
          </a:xfrm>
        </p:spPr>
        <p:txBody>
          <a:bodyPr/>
          <a:lstStyle/>
          <a:p>
            <a:r>
              <a:rPr lang="en-US" dirty="0"/>
              <a:t>An embedded computing board a very important component to bring IoT design to reality. </a:t>
            </a:r>
          </a:p>
          <a:p>
            <a:r>
              <a:rPr lang="en-US" dirty="0"/>
              <a:t>For making the prototype the computing boards play vital role. </a:t>
            </a:r>
          </a:p>
          <a:p>
            <a:r>
              <a:rPr lang="en-US" dirty="0"/>
              <a:t>The computing boards available in the market are driven by microcontrollers or processors. </a:t>
            </a:r>
          </a:p>
          <a:p>
            <a:pPr lvl="1"/>
            <a:r>
              <a:rPr lang="en-US" dirty="0"/>
              <a:t>Some of the boards are as follows: </a:t>
            </a:r>
          </a:p>
          <a:p>
            <a:pPr lvl="2"/>
            <a:r>
              <a:rPr lang="en-US" dirty="0"/>
              <a:t>Raspberry Pi. </a:t>
            </a:r>
          </a:p>
          <a:p>
            <a:pPr lvl="2"/>
            <a:r>
              <a:rPr lang="en-US" dirty="0"/>
              <a:t>Arduino (many variants). </a:t>
            </a:r>
          </a:p>
          <a:p>
            <a:pPr lvl="2"/>
            <a:r>
              <a:rPr lang="en-US" dirty="0" err="1"/>
              <a:t>NodeMCU</a:t>
            </a:r>
            <a:r>
              <a:rPr lang="en-US" dirty="0"/>
              <a:t>. </a:t>
            </a:r>
          </a:p>
          <a:p>
            <a:pPr lvl="2"/>
            <a:r>
              <a:rPr lang="en-US" dirty="0"/>
              <a:t>Intel Edison. </a:t>
            </a:r>
          </a:p>
          <a:p>
            <a:r>
              <a:rPr lang="en-US" dirty="0"/>
              <a:t>All these boards are small, yet smart. </a:t>
            </a:r>
          </a:p>
          <a:p>
            <a:r>
              <a:rPr lang="en-US" dirty="0"/>
              <a:t>Also, the cost involved is very minimal and one can get these boards at cheap rate.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2535" y="1331035"/>
            <a:ext cx="5046506" cy="3604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820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F2D5F8-87CB-4B5B-8EC7-5F4CE6485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/>
              <a:t>Enabling Technologies - Communication Protocols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9A428D-8F15-4206-B337-FA27C005FA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79" y="863444"/>
            <a:ext cx="6041022" cy="5590565"/>
          </a:xfrm>
        </p:spPr>
        <p:txBody>
          <a:bodyPr/>
          <a:lstStyle/>
          <a:p>
            <a:r>
              <a:rPr lang="en-US" dirty="0"/>
              <a:t>Protocols are the pillars for good IoT infrastructure and hence are very important in communication. </a:t>
            </a:r>
          </a:p>
          <a:p>
            <a:r>
              <a:rPr lang="en-US" dirty="0"/>
              <a:t>Data exchange happens through these protocols, which take care of the following: </a:t>
            </a:r>
          </a:p>
          <a:p>
            <a:pPr lvl="1"/>
            <a:r>
              <a:rPr lang="en-US" dirty="0"/>
              <a:t>Addressing. </a:t>
            </a:r>
          </a:p>
          <a:p>
            <a:pPr lvl="1"/>
            <a:r>
              <a:rPr lang="en-US" dirty="0"/>
              <a:t>Format of the messages. </a:t>
            </a:r>
          </a:p>
          <a:p>
            <a:pPr lvl="1"/>
            <a:r>
              <a:rPr lang="en-US" dirty="0"/>
              <a:t>Message security (encryption and decryption). </a:t>
            </a:r>
          </a:p>
          <a:p>
            <a:pPr lvl="1"/>
            <a:r>
              <a:rPr lang="en-US" dirty="0"/>
              <a:t>Routing. </a:t>
            </a:r>
          </a:p>
          <a:p>
            <a:pPr lvl="1"/>
            <a:r>
              <a:rPr lang="en-US" dirty="0"/>
              <a:t>Flow control. </a:t>
            </a:r>
          </a:p>
          <a:p>
            <a:pPr lvl="1"/>
            <a:r>
              <a:rPr lang="en-US" dirty="0"/>
              <a:t>Error monitoring. </a:t>
            </a:r>
          </a:p>
          <a:p>
            <a:pPr lvl="1"/>
            <a:r>
              <a:rPr lang="en-US" dirty="0"/>
              <a:t>Sequencing. </a:t>
            </a:r>
          </a:p>
          <a:p>
            <a:pPr lvl="1"/>
            <a:r>
              <a:rPr lang="en-US" dirty="0"/>
              <a:t>Retransmission guidelines. </a:t>
            </a:r>
          </a:p>
          <a:p>
            <a:pPr lvl="1"/>
            <a:r>
              <a:rPr lang="en-US" dirty="0"/>
              <a:t>Segmentation of the data packets.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738" r="6911"/>
          <a:stretch/>
        </p:blipFill>
        <p:spPr>
          <a:xfrm>
            <a:off x="6359472" y="790708"/>
            <a:ext cx="5444602" cy="5048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500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F2D5F8-87CB-4B5B-8EC7-5F4CE6485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/>
              <a:t>Enabling Technologies - User Interfaces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9A428D-8F15-4206-B337-FA27C005FA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78" y="863444"/>
            <a:ext cx="4378477" cy="4798487"/>
          </a:xfrm>
        </p:spPr>
        <p:txBody>
          <a:bodyPr/>
          <a:lstStyle/>
          <a:p>
            <a:r>
              <a:rPr lang="en-US" dirty="0"/>
              <a:t>All devices should have an intuitive user interface. </a:t>
            </a:r>
          </a:p>
          <a:p>
            <a:r>
              <a:rPr lang="en-US" dirty="0"/>
              <a:t>IoT devices/services should be designed in such a way that accessing and handling the services are easier and comfortable for the end user. </a:t>
            </a:r>
          </a:p>
          <a:p>
            <a:r>
              <a:rPr lang="en-US" dirty="0"/>
              <a:t>Generally , the end user shall be provided “mobile application or web application”. </a:t>
            </a:r>
          </a:p>
          <a:p>
            <a:r>
              <a:rPr lang="en-US" dirty="0"/>
              <a:t>The application should be stable and elegant.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9592" y="863444"/>
            <a:ext cx="6397982" cy="4798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182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F2D5F8-87CB-4B5B-8EC7-5F4CE6485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/>
              <a:t>IoT 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9A428D-8F15-4206-B337-FA27C005FA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79" y="1683327"/>
            <a:ext cx="5283970" cy="4237971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Security/Personnel safety: </a:t>
            </a:r>
          </a:p>
          <a:p>
            <a:pPr lvl="1"/>
            <a:r>
              <a:rPr lang="en-US" dirty="0"/>
              <a:t>Security is one of the most significant challenges. </a:t>
            </a:r>
          </a:p>
          <a:p>
            <a:pPr lvl="1"/>
            <a:r>
              <a:rPr lang="en-US" dirty="0"/>
              <a:t>Number of </a:t>
            </a:r>
            <a:r>
              <a:rPr lang="en-US" dirty="0" err="1"/>
              <a:t>IoT</a:t>
            </a:r>
            <a:r>
              <a:rPr lang="en-US" dirty="0"/>
              <a:t> devices are gradually increasing, so user data becomes more vulnerable to theft. </a:t>
            </a:r>
          </a:p>
          <a:p>
            <a:pPr lvl="1"/>
            <a:r>
              <a:rPr lang="en-US" dirty="0"/>
              <a:t>Poor security features can let attackers damage the whole network and the rest of the devices could also become vulnerable.  </a:t>
            </a:r>
          </a:p>
          <a:p>
            <a:pPr lvl="1"/>
            <a:r>
              <a:rPr lang="en-US" dirty="0"/>
              <a:t>People’s personal safety is also a concern and challenge. </a:t>
            </a:r>
          </a:p>
          <a:p>
            <a:pPr lvl="1"/>
            <a:r>
              <a:rPr lang="en-US" dirty="0"/>
              <a:t>The implants and wearable used by people should be safe even from physical harm.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094"/>
          <a:stretch/>
        </p:blipFill>
        <p:spPr>
          <a:xfrm>
            <a:off x="5541105" y="1835570"/>
            <a:ext cx="6425319" cy="3684320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39A428D-8F15-4206-B337-FA27C005FA71}"/>
              </a:ext>
            </a:extLst>
          </p:cNvPr>
          <p:cNvSpPr txBox="1">
            <a:spLocks/>
          </p:cNvSpPr>
          <p:nvPr/>
        </p:nvSpPr>
        <p:spPr>
          <a:xfrm>
            <a:off x="131178" y="863444"/>
            <a:ext cx="11835246" cy="81988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 following are some of the challenges - technical and non-technical during building an </a:t>
            </a:r>
            <a:r>
              <a:rPr lang="en-US" dirty="0" err="1"/>
              <a:t>IoT</a:t>
            </a:r>
            <a:r>
              <a:rPr lang="en-US" dirty="0"/>
              <a:t> application .</a:t>
            </a:r>
          </a:p>
        </p:txBody>
      </p:sp>
    </p:spTree>
    <p:extLst>
      <p:ext uri="{BB962C8B-B14F-4D97-AF65-F5344CB8AC3E}">
        <p14:creationId xmlns:p14="http://schemas.microsoft.com/office/powerpoint/2010/main" val="3523508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F2D5F8-87CB-4B5B-8EC7-5F4CE6485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/>
              <a:t>IoT 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9A428D-8F15-4206-B337-FA27C005FA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79" y="863444"/>
            <a:ext cx="3548724" cy="5590565"/>
          </a:xfrm>
        </p:spPr>
        <p:txBody>
          <a:bodyPr/>
          <a:lstStyle/>
          <a:p>
            <a:pPr marL="457200" indent="-457200">
              <a:buFont typeface="+mj-lt"/>
              <a:buAutoNum type="arabicPeriod" startAt="2"/>
            </a:pPr>
            <a:r>
              <a:rPr lang="en-US" dirty="0"/>
              <a:t>Privacy: </a:t>
            </a:r>
          </a:p>
          <a:p>
            <a:pPr lvl="1"/>
            <a:r>
              <a:rPr lang="en-US" dirty="0"/>
              <a:t>One could be tracked/monitored by anyone, as we are connected 24 × 7 to the Internet. </a:t>
            </a:r>
          </a:p>
          <a:p>
            <a:pPr lvl="1"/>
            <a:r>
              <a:rPr lang="en-US" dirty="0"/>
              <a:t>So, there is a threat on user data and raises a question on user privacy.</a:t>
            </a:r>
          </a:p>
          <a:p>
            <a:pPr lvl="1"/>
            <a:r>
              <a:rPr lang="en-US" dirty="0"/>
              <a:t>“How do we ensure that the data that is sensed and collected from the user is with their permission?”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5520" y="1047559"/>
            <a:ext cx="6651516" cy="4754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065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F2D5F8-87CB-4B5B-8EC7-5F4CE6485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/>
              <a:t>IoT 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9A428D-8F15-4206-B337-FA27C005FA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78" y="863444"/>
            <a:ext cx="5414599" cy="5590565"/>
          </a:xfrm>
        </p:spPr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en-US" dirty="0"/>
              <a:t>Data extraction with consistency from complex environments: </a:t>
            </a:r>
          </a:p>
          <a:p>
            <a:pPr lvl="1"/>
            <a:r>
              <a:rPr lang="en-US" dirty="0"/>
              <a:t>It is a huge challenge to sense and extract data from complex environments. </a:t>
            </a:r>
          </a:p>
          <a:p>
            <a:pPr lvl="1"/>
            <a:r>
              <a:rPr lang="en-US" dirty="0"/>
              <a:t>For Example, variation in temperature could also damage the products being transported. </a:t>
            </a:r>
          </a:p>
          <a:p>
            <a:pPr lvl="1"/>
            <a:r>
              <a:rPr lang="en-US" dirty="0"/>
              <a:t>Maintained the temperature is very critical and should be accurately monitored. </a:t>
            </a:r>
          </a:p>
          <a:p>
            <a:pPr lvl="1"/>
            <a:r>
              <a:rPr lang="en-US" dirty="0"/>
              <a:t>If the temperature is about to change, then the corrective action has to be taken. </a:t>
            </a:r>
          </a:p>
          <a:p>
            <a:pPr lvl="1"/>
            <a:r>
              <a:rPr lang="en-US" dirty="0"/>
              <a:t>Data extraction and storage in the cloud could be more challenging if the internet is not available.</a:t>
            </a:r>
          </a:p>
          <a:p>
            <a:pPr lvl="1"/>
            <a:r>
              <a:rPr lang="en-US" dirty="0"/>
              <a:t>Extracting data inside a room is different from extracting data from an open environment.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2031" y="1470453"/>
            <a:ext cx="6255327" cy="3644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855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F2D5F8-87CB-4B5B-8EC7-5F4CE6485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/>
              <a:t>IoT 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9A428D-8F15-4206-B337-FA27C005FA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78" y="863445"/>
            <a:ext cx="4549679" cy="4872338"/>
          </a:xfrm>
        </p:spPr>
        <p:txBody>
          <a:bodyPr/>
          <a:lstStyle/>
          <a:p>
            <a:pPr marL="457200" indent="-457200">
              <a:buFont typeface="+mj-lt"/>
              <a:buAutoNum type="arabicPeriod" startAt="4"/>
            </a:pPr>
            <a:r>
              <a:rPr lang="en-US" dirty="0"/>
              <a:t>Connectivity: </a:t>
            </a:r>
          </a:p>
          <a:p>
            <a:pPr lvl="1"/>
            <a:r>
              <a:rPr lang="en-US" dirty="0"/>
              <a:t>This is a serious challenge that the IoT world must acknowledge. </a:t>
            </a:r>
          </a:p>
          <a:p>
            <a:pPr lvl="1"/>
            <a:r>
              <a:rPr lang="en-US" dirty="0"/>
              <a:t>Since the Internet is itself a giant collection of networks and devices and IoT is a part of it. So requirement of wired and wireless connectivity is a necessity. </a:t>
            </a:r>
          </a:p>
          <a:p>
            <a:pPr lvl="1"/>
            <a:r>
              <a:rPr lang="en-US" dirty="0"/>
              <a:t>The usage of frequency / spectrum is also to be noted.</a:t>
            </a:r>
          </a:p>
          <a:p>
            <a:pPr lvl="1"/>
            <a:r>
              <a:rPr lang="en-US" dirty="0"/>
              <a:t>There are spectrum regulations to be followed based on the country for which the application is being developed.</a:t>
            </a:r>
          </a:p>
          <a:p>
            <a:pPr lvl="1"/>
            <a:r>
              <a:rPr lang="en-US" dirty="0"/>
              <a:t>2.4 GHz band is the ideal band everywhere.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857" y="1672813"/>
            <a:ext cx="7300667" cy="3196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222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F2D5F8-87CB-4B5B-8EC7-5F4CE6485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/>
              <a:t>IoT 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9A428D-8F15-4206-B337-FA27C005FA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77" y="863444"/>
            <a:ext cx="6324051" cy="5590565"/>
          </a:xfrm>
        </p:spPr>
        <p:txBody>
          <a:bodyPr/>
          <a:lstStyle/>
          <a:p>
            <a:pPr marL="457200" indent="-457200">
              <a:buFont typeface="+mj-lt"/>
              <a:buAutoNum type="arabicPeriod" startAt="5"/>
            </a:pPr>
            <a:r>
              <a:rPr lang="en-US" dirty="0"/>
              <a:t>Power requirements: </a:t>
            </a:r>
          </a:p>
          <a:p>
            <a:pPr lvl="1"/>
            <a:r>
              <a:rPr lang="en-US" dirty="0"/>
              <a:t>All the IoT devices require power and most of them are battery operated. </a:t>
            </a:r>
          </a:p>
          <a:p>
            <a:pPr lvl="1"/>
            <a:r>
              <a:rPr lang="en-US" dirty="0"/>
              <a:t>Even though we now have long-lasting batteries that are economical, demand for power is on the rise.</a:t>
            </a:r>
          </a:p>
          <a:p>
            <a:pPr lvl="1"/>
            <a:r>
              <a:rPr lang="en-US" dirty="0"/>
              <a:t>Usage of green power sources such as solar and wind should be motivated. </a:t>
            </a:r>
          </a:p>
          <a:p>
            <a:pPr lvl="1"/>
            <a:r>
              <a:rPr lang="en-US" dirty="0"/>
              <a:t>If the power requirements are met appropriately, IoT can be even more powerful. </a:t>
            </a:r>
          </a:p>
          <a:p>
            <a:pPr marL="457200" indent="-457200">
              <a:buFont typeface="+mj-lt"/>
              <a:buAutoNum type="arabicPeriod" startAt="6"/>
            </a:pPr>
            <a:r>
              <a:rPr lang="en-US" dirty="0"/>
              <a:t>Complexity involved: </a:t>
            </a:r>
          </a:p>
          <a:p>
            <a:pPr lvl="1"/>
            <a:r>
              <a:rPr lang="en-US" dirty="0"/>
              <a:t>IoT is not easy. It needs a lot of different domains to integrate into a cohesive system. </a:t>
            </a:r>
          </a:p>
          <a:p>
            <a:pPr lvl="1"/>
            <a:r>
              <a:rPr lang="en-US" dirty="0"/>
              <a:t>There is very limited expertise available in the market, but the growth is very rapid. </a:t>
            </a:r>
          </a:p>
          <a:p>
            <a:pPr lvl="1"/>
            <a:r>
              <a:rPr lang="en-US" dirty="0"/>
              <a:t>The toolkits, software and hardware are not abundant and real skill is required to build an application.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7754" y="711202"/>
            <a:ext cx="2869290" cy="245802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443" t="29312" r="5602"/>
          <a:stretch/>
        </p:blipFill>
        <p:spPr>
          <a:xfrm>
            <a:off x="6860062" y="3169228"/>
            <a:ext cx="5110266" cy="2450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778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F2D5F8-87CB-4B5B-8EC7-5F4CE6485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Introduction to Internet of Things (IoT)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9A428D-8F15-4206-B337-FA27C005FA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642" y="841027"/>
            <a:ext cx="11414713" cy="1783045"/>
          </a:xfrm>
        </p:spPr>
        <p:txBody>
          <a:bodyPr/>
          <a:lstStyle/>
          <a:p>
            <a:r>
              <a:rPr lang="en-US" dirty="0"/>
              <a:t>Nowadays The term Internet of Things (IoT) is an emerged the popular terms.</a:t>
            </a:r>
          </a:p>
          <a:p>
            <a:pPr lvl="0"/>
            <a:r>
              <a:rPr lang="en-US" dirty="0"/>
              <a:t>There are multiple ways to define IoT, but the basic of all the definitions remains the same. </a:t>
            </a:r>
          </a:p>
          <a:p>
            <a:r>
              <a:rPr lang="en-US" dirty="0"/>
              <a:t>IoT is network of interconnected computing devices which are embedded in everyday objects, enabling them to send and receive data.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1543" y="2524549"/>
            <a:ext cx="7643479" cy="3232307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39A428D-8F15-4206-B337-FA27C005FA71}"/>
              </a:ext>
            </a:extLst>
          </p:cNvPr>
          <p:cNvSpPr txBox="1">
            <a:spLocks/>
          </p:cNvSpPr>
          <p:nvPr/>
        </p:nvSpPr>
        <p:spPr>
          <a:xfrm>
            <a:off x="388642" y="2528752"/>
            <a:ext cx="3668203" cy="31327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 IoT is not just limited to the connected or networked devices, but in a broad way IoT devices exchange meaningful information from one device to another to get desire result.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89821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F2D5F8-87CB-4B5B-8EC7-5F4CE6485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/>
              <a:t>IoT 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9A428D-8F15-4206-B337-FA27C005FA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78" y="863445"/>
            <a:ext cx="3591736" cy="4584856"/>
          </a:xfrm>
        </p:spPr>
        <p:txBody>
          <a:bodyPr/>
          <a:lstStyle/>
          <a:p>
            <a:pPr marL="457200" indent="-457200">
              <a:buFont typeface="+mj-lt"/>
              <a:buAutoNum type="arabicPeriod" startAt="7"/>
            </a:pPr>
            <a:r>
              <a:rPr lang="en-US" dirty="0"/>
              <a:t>Storage: </a:t>
            </a:r>
          </a:p>
          <a:p>
            <a:pPr lvl="1"/>
            <a:r>
              <a:rPr lang="en-US" dirty="0"/>
              <a:t>Cloud is becoming mandatory for the data to be stored and analyzed. </a:t>
            </a:r>
          </a:p>
          <a:p>
            <a:pPr lvl="1"/>
            <a:r>
              <a:rPr lang="en-US" dirty="0"/>
              <a:t>The challenge with respect to this aspect is connected to the following points: </a:t>
            </a:r>
          </a:p>
          <a:p>
            <a:pPr lvl="2"/>
            <a:r>
              <a:rPr lang="en-US" dirty="0"/>
              <a:t>Which cloud do we use (private, public, or hybrid)? </a:t>
            </a:r>
          </a:p>
          <a:p>
            <a:pPr lvl="2"/>
            <a:r>
              <a:rPr lang="en-US" dirty="0"/>
              <a:t>How do we identify the service provider? </a:t>
            </a:r>
          </a:p>
          <a:p>
            <a:pPr lvl="2"/>
            <a:r>
              <a:rPr lang="en-US" dirty="0"/>
              <a:t>How much does it cost? </a:t>
            </a:r>
          </a:p>
          <a:p>
            <a:pPr lvl="2"/>
            <a:r>
              <a:rPr lang="en-US" dirty="0"/>
              <a:t>Do we really need cloud?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5258" y="956396"/>
            <a:ext cx="7966094" cy="4228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735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F2D5F8-87CB-4B5B-8EC7-5F4CE6485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IoT Levels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9A428D-8F15-4206-B337-FA27C005FA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77" y="863444"/>
            <a:ext cx="7290901" cy="5590565"/>
          </a:xfrm>
        </p:spPr>
        <p:txBody>
          <a:bodyPr/>
          <a:lstStyle/>
          <a:p>
            <a:r>
              <a:rPr lang="en-US" dirty="0"/>
              <a:t>Based on the architectural approach, IoT can be classified in five levels: Level 1 to Level 5. </a:t>
            </a:r>
          </a:p>
          <a:p>
            <a:r>
              <a:rPr lang="en-US" dirty="0"/>
              <a:t>Level 1 </a:t>
            </a:r>
          </a:p>
          <a:p>
            <a:pPr lvl="1"/>
            <a:r>
              <a:rPr lang="en-US" dirty="0"/>
              <a:t>It is of minimal complexity. </a:t>
            </a:r>
          </a:p>
          <a:p>
            <a:pPr lvl="1"/>
            <a:r>
              <a:rPr lang="en-US" dirty="0"/>
              <a:t>The application has one sensor (temperature sensor, pressure sensor, </a:t>
            </a:r>
            <a:r>
              <a:rPr lang="en-US" dirty="0" err="1"/>
              <a:t>etc</a:t>
            </a:r>
            <a:r>
              <a:rPr lang="en-US" dirty="0"/>
              <a:t>). </a:t>
            </a:r>
          </a:p>
          <a:p>
            <a:pPr lvl="1"/>
            <a:r>
              <a:rPr lang="en-US" dirty="0"/>
              <a:t>The data sensed is stored locally and the data analysis is done locally. </a:t>
            </a:r>
          </a:p>
          <a:p>
            <a:pPr lvl="1"/>
            <a:r>
              <a:rPr lang="en-US" dirty="0"/>
              <a:t>Monitoring / control is done through an application.</a:t>
            </a:r>
          </a:p>
          <a:p>
            <a:pPr lvl="1"/>
            <a:r>
              <a:rPr lang="en-US" dirty="0"/>
              <a:t>This is used for simple applications. </a:t>
            </a:r>
          </a:p>
          <a:p>
            <a:pPr lvl="1"/>
            <a:r>
              <a:rPr lang="en-US" dirty="0"/>
              <a:t>Data generated in this level application is not huge. </a:t>
            </a:r>
          </a:p>
          <a:p>
            <a:pPr lvl="1"/>
            <a:r>
              <a:rPr lang="en-US" dirty="0"/>
              <a:t>For example, a temperature sensor senses the room temperature and the data is stored and analyzed locally. </a:t>
            </a:r>
          </a:p>
          <a:p>
            <a:pPr lvl="1"/>
            <a:r>
              <a:rPr lang="en-US" dirty="0"/>
              <a:t>Based on the analysis, the control action can be triggered through mobile application or it can help in monitoring the status. </a:t>
            </a:r>
          </a:p>
        </p:txBody>
      </p:sp>
      <p:sp>
        <p:nvSpPr>
          <p:cNvPr id="15" name="Down Arrow 14"/>
          <p:cNvSpPr/>
          <p:nvPr/>
        </p:nvSpPr>
        <p:spPr>
          <a:xfrm>
            <a:off x="9995885" y="2511437"/>
            <a:ext cx="250371" cy="434504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own Arrow 15"/>
          <p:cNvSpPr/>
          <p:nvPr/>
        </p:nvSpPr>
        <p:spPr>
          <a:xfrm>
            <a:off x="10005394" y="3708166"/>
            <a:ext cx="250371" cy="434504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/>
          <p:cNvGrpSpPr/>
          <p:nvPr/>
        </p:nvGrpSpPr>
        <p:grpSpPr>
          <a:xfrm>
            <a:off x="8014190" y="1527730"/>
            <a:ext cx="3765252" cy="1280085"/>
            <a:chOff x="8014190" y="1527730"/>
            <a:chExt cx="3765252" cy="1280085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32348" y="1885077"/>
              <a:ext cx="1247094" cy="922738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10532348" y="1527730"/>
              <a:ext cx="1088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Air Conditioner</a:t>
              </a:r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91754" y="1611053"/>
              <a:ext cx="1058635" cy="1058635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8014190" y="2052163"/>
              <a:ext cx="142069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Temperature Sensor</a:t>
              </a: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8119648" y="4210320"/>
            <a:ext cx="2540333" cy="971907"/>
            <a:chOff x="8119648" y="4210320"/>
            <a:chExt cx="2540333" cy="971907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82161" y="4210320"/>
              <a:ext cx="1077820" cy="971907"/>
            </a:xfrm>
            <a:prstGeom prst="rect">
              <a:avLst/>
            </a:prstGeom>
          </p:spPr>
        </p:pic>
        <p:sp>
          <p:nvSpPr>
            <p:cNvPr id="21" name="TextBox 20"/>
            <p:cNvSpPr txBox="1"/>
            <p:nvPr/>
          </p:nvSpPr>
          <p:spPr>
            <a:xfrm>
              <a:off x="8119648" y="4311712"/>
              <a:ext cx="131523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Controlling </a:t>
              </a:r>
            </a:p>
            <a:p>
              <a:pPr algn="ctr"/>
              <a:r>
                <a:rPr lang="en-US" sz="1200" dirty="0"/>
                <a:t>and </a:t>
              </a:r>
            </a:p>
            <a:p>
              <a:pPr algn="ctr"/>
              <a:r>
                <a:rPr lang="en-US" sz="1200" dirty="0"/>
                <a:t>Monitoring Action</a:t>
              </a:r>
            </a:p>
          </p:txBody>
        </p: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6994" y="2998691"/>
            <a:ext cx="822551" cy="622373"/>
          </a:xfrm>
          <a:prstGeom prst="rect">
            <a:avLst/>
          </a:prstGeom>
        </p:spPr>
      </p:pic>
      <p:grpSp>
        <p:nvGrpSpPr>
          <p:cNvPr id="32" name="Group 31"/>
          <p:cNvGrpSpPr/>
          <p:nvPr/>
        </p:nvGrpSpPr>
        <p:grpSpPr>
          <a:xfrm>
            <a:off x="8320087" y="3072728"/>
            <a:ext cx="1749947" cy="852549"/>
            <a:chOff x="8320087" y="3072728"/>
            <a:chExt cx="1749947" cy="852549"/>
          </a:xfrm>
        </p:grpSpPr>
        <p:sp>
          <p:nvSpPr>
            <p:cNvPr id="20" name="TextBox 19"/>
            <p:cNvSpPr txBox="1"/>
            <p:nvPr/>
          </p:nvSpPr>
          <p:spPr>
            <a:xfrm>
              <a:off x="8320087" y="3094280"/>
              <a:ext cx="111479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Data Collection </a:t>
              </a:r>
            </a:p>
            <a:p>
              <a:pPr algn="ctr"/>
              <a:r>
                <a:rPr lang="en-US" sz="1200" dirty="0"/>
                <a:t>and </a:t>
              </a:r>
            </a:p>
            <a:p>
              <a:pPr algn="ctr"/>
              <a:r>
                <a:rPr lang="en-US" sz="1200" dirty="0"/>
                <a:t>Analysis </a:t>
              </a:r>
            </a:p>
            <a:p>
              <a:pPr algn="ctr"/>
              <a:r>
                <a:rPr lang="en-US" sz="1200" dirty="0"/>
                <a:t>Done Locally</a:t>
              </a:r>
            </a:p>
          </p:txBody>
        </p:sp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47937" y="3072728"/>
              <a:ext cx="522097" cy="53438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68808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5" grpId="0" animBg="1"/>
      <p:bldP spid="16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F2D5F8-87CB-4B5B-8EC7-5F4CE6485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IoT Levels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9A428D-8F15-4206-B337-FA27C005FA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77" y="717971"/>
            <a:ext cx="11932668" cy="4031830"/>
          </a:xfrm>
        </p:spPr>
        <p:txBody>
          <a:bodyPr/>
          <a:lstStyle/>
          <a:p>
            <a:r>
              <a:rPr lang="en-US" dirty="0"/>
              <a:t>Level 2 </a:t>
            </a:r>
          </a:p>
          <a:p>
            <a:pPr lvl="1"/>
            <a:r>
              <a:rPr lang="en-US" dirty="0"/>
              <a:t>The second level is slightly more complex than the previous level. </a:t>
            </a:r>
          </a:p>
          <a:p>
            <a:pPr lvl="1"/>
            <a:r>
              <a:rPr lang="en-US" dirty="0"/>
              <a:t>The data is more voluminous and hence, cloud storage is preferred. </a:t>
            </a:r>
          </a:p>
          <a:p>
            <a:pPr lvl="1"/>
            <a:r>
              <a:rPr lang="en-US" dirty="0"/>
              <a:t>The frequency of sensing done by the sensor is faster. </a:t>
            </a:r>
          </a:p>
          <a:p>
            <a:pPr lvl="1"/>
            <a:r>
              <a:rPr lang="en-US" dirty="0"/>
              <a:t>The number of times sensing is done would be much more than Level 1. </a:t>
            </a:r>
          </a:p>
          <a:p>
            <a:pPr lvl="1"/>
            <a:r>
              <a:rPr lang="en-US" dirty="0"/>
              <a:t>The analysis is carried out locally, while cloud is meant for storage only. </a:t>
            </a:r>
          </a:p>
          <a:p>
            <a:pPr lvl="1"/>
            <a:r>
              <a:rPr lang="en-US" dirty="0"/>
              <a:t>Based on the data analysis, the control action can be triggered through the web application or mobile application. </a:t>
            </a:r>
          </a:p>
          <a:p>
            <a:pPr lvl="1"/>
            <a:r>
              <a:rPr lang="en-US" dirty="0"/>
              <a:t>Some examples are agriculture applications, room freshening solutions based on odor, etc. </a:t>
            </a:r>
          </a:p>
          <a:p>
            <a:pPr lvl="1"/>
            <a:r>
              <a:rPr lang="en-US" dirty="0"/>
              <a:t>IoT application of an air conditioner. The sensor reads the room temperature at a better pace and rate than Level 1; the data then goes on to the cloud for storage. Analysis is done locally and the action is triggered through the mobile application. </a:t>
            </a:r>
          </a:p>
        </p:txBody>
      </p:sp>
      <p:grpSp>
        <p:nvGrpSpPr>
          <p:cNvPr id="27" name="Group 26"/>
          <p:cNvGrpSpPr/>
          <p:nvPr/>
        </p:nvGrpSpPr>
        <p:grpSpPr>
          <a:xfrm>
            <a:off x="1538265" y="4642923"/>
            <a:ext cx="7691647" cy="1801098"/>
            <a:chOff x="1538265" y="4642923"/>
            <a:chExt cx="7691647" cy="1801098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9416" y="4739003"/>
              <a:ext cx="974136" cy="798670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83983" y="4890502"/>
              <a:ext cx="1247094" cy="922738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83337" y="4642923"/>
              <a:ext cx="1058635" cy="1058635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45975" y="4763355"/>
              <a:ext cx="822551" cy="622373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33384" y="4740711"/>
              <a:ext cx="1077820" cy="971907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 rot="16200000">
              <a:off x="1132385" y="5151163"/>
              <a:ext cx="1088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Air Conditioner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715300" y="5628573"/>
              <a:ext cx="142069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Temperature Sensor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056066" y="5658709"/>
              <a:ext cx="200236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Data Analysis Done Locally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914676" y="5767073"/>
              <a:ext cx="131523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Controlling </a:t>
              </a:r>
            </a:p>
            <a:p>
              <a:pPr algn="ctr"/>
              <a:r>
                <a:rPr lang="en-US" sz="1200" dirty="0"/>
                <a:t>and </a:t>
              </a:r>
            </a:p>
            <a:p>
              <a:pPr algn="ctr"/>
              <a:r>
                <a:rPr lang="en-US" sz="1200" dirty="0"/>
                <a:t>Monitoring Action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6148228" y="5613024"/>
              <a:ext cx="147187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Cloud </a:t>
              </a:r>
            </a:p>
            <a:p>
              <a:pPr algn="ctr"/>
              <a:r>
                <a:rPr lang="en-US" sz="1200" dirty="0"/>
                <a:t>Data Stored Here</a:t>
              </a:r>
            </a:p>
            <a:p>
              <a:pPr algn="ctr"/>
              <a:r>
                <a:rPr lang="en-US" sz="1200" dirty="0"/>
                <a:t>(Bigger than Level 1) </a:t>
              </a:r>
            </a:p>
            <a:p>
              <a:pPr algn="ctr"/>
              <a:endParaRPr lang="en-US" sz="1200" dirty="0"/>
            </a:p>
          </p:txBody>
        </p:sp>
        <p:sp>
          <p:nvSpPr>
            <p:cNvPr id="23" name="Down Arrow 22"/>
            <p:cNvSpPr/>
            <p:nvPr/>
          </p:nvSpPr>
          <p:spPr>
            <a:xfrm rot="16200000">
              <a:off x="4050571" y="4951405"/>
              <a:ext cx="250371" cy="434504"/>
            </a:xfrm>
            <a:prstGeom prst="downArrow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Down Arrow 23"/>
            <p:cNvSpPr/>
            <p:nvPr/>
          </p:nvSpPr>
          <p:spPr>
            <a:xfrm rot="16200000">
              <a:off x="5805790" y="4951404"/>
              <a:ext cx="250371" cy="434504"/>
            </a:xfrm>
            <a:prstGeom prst="downArrow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Down Arrow 24"/>
            <p:cNvSpPr/>
            <p:nvPr/>
          </p:nvSpPr>
          <p:spPr>
            <a:xfrm rot="16200000">
              <a:off x="7533283" y="4947822"/>
              <a:ext cx="250371" cy="434504"/>
            </a:xfrm>
            <a:prstGeom prst="downArrow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" name="Oval 27"/>
          <p:cNvSpPr/>
          <p:nvPr/>
        </p:nvSpPr>
        <p:spPr>
          <a:xfrm>
            <a:off x="6231565" y="4525469"/>
            <a:ext cx="1192561" cy="1155494"/>
          </a:xfrm>
          <a:prstGeom prst="ellipse">
            <a:avLst/>
          </a:prstGeom>
          <a:solidFill>
            <a:schemeClr val="accent1">
              <a:alpha val="50000"/>
            </a:schemeClr>
          </a:solidFill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951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28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F2D5F8-87CB-4B5B-8EC7-5F4CE6485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IoT Levels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9A428D-8F15-4206-B337-FA27C005FA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255" y="863444"/>
            <a:ext cx="11720945" cy="2648683"/>
          </a:xfrm>
        </p:spPr>
        <p:txBody>
          <a:bodyPr/>
          <a:lstStyle/>
          <a:p>
            <a:r>
              <a:rPr lang="en-US" dirty="0"/>
              <a:t>Level 3 </a:t>
            </a:r>
          </a:p>
          <a:p>
            <a:pPr lvl="1"/>
            <a:r>
              <a:rPr lang="en-US" dirty="0"/>
              <a:t>The data is huge, frequency of sensing done by the sensor is faster and the data is stored on cloud. </a:t>
            </a:r>
          </a:p>
          <a:p>
            <a:pPr lvl="1"/>
            <a:r>
              <a:rPr lang="en-US" dirty="0"/>
              <a:t>The difference is that the analysis is also carried out on cloud. </a:t>
            </a:r>
          </a:p>
          <a:p>
            <a:pPr lvl="1"/>
            <a:r>
              <a:rPr lang="en-US" dirty="0"/>
              <a:t>Based on the data analysis, the control action can be triggered through the web application or mobile application. </a:t>
            </a:r>
          </a:p>
          <a:p>
            <a:pPr lvl="1"/>
            <a:r>
              <a:rPr lang="en-US" dirty="0"/>
              <a:t>Some examples are agriculture applications, room freshening solutions based on odor, etc., where analysis of data occurs in the cloud. 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859695" y="3377602"/>
            <a:ext cx="8334063" cy="2162039"/>
            <a:chOff x="1468048" y="3277589"/>
            <a:chExt cx="8334063" cy="2162039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21289" y="3452070"/>
              <a:ext cx="1189575" cy="975303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12729" y="3579922"/>
              <a:ext cx="1522900" cy="112681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52060" y="3277589"/>
              <a:ext cx="1292762" cy="1292762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10854" y="3510384"/>
              <a:ext cx="1004466" cy="760016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40960" y="3397004"/>
              <a:ext cx="1316190" cy="1186853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 rot="16200000">
              <a:off x="1062168" y="3816321"/>
              <a:ext cx="1088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Air Conditioner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855311" y="4803957"/>
              <a:ext cx="17348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Temperature Sensor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195999" y="4650355"/>
              <a:ext cx="1606112" cy="7892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Controlling </a:t>
              </a:r>
            </a:p>
            <a:p>
              <a:pPr algn="ctr"/>
              <a:r>
                <a:rPr lang="en-US" sz="1200" dirty="0"/>
                <a:t>and </a:t>
              </a:r>
            </a:p>
            <a:p>
              <a:pPr algn="ctr"/>
              <a:r>
                <a:rPr lang="en-US" sz="1200" dirty="0"/>
                <a:t>Monitoring Action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800599" y="4492754"/>
              <a:ext cx="273748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Cloud</a:t>
              </a:r>
            </a:p>
            <a:p>
              <a:pPr algn="ctr"/>
              <a:r>
                <a:rPr lang="en-US" sz="1200" dirty="0"/>
                <a:t>Data Stored and</a:t>
              </a:r>
            </a:p>
            <a:p>
              <a:pPr algn="ctr"/>
              <a:r>
                <a:rPr lang="en-US" sz="1200" dirty="0"/>
                <a:t>Analysis </a:t>
              </a:r>
            </a:p>
            <a:p>
              <a:pPr algn="ctr"/>
              <a:r>
                <a:rPr lang="en-US" sz="1200" dirty="0"/>
                <a:t>Both Done Here</a:t>
              </a:r>
            </a:p>
          </p:txBody>
        </p:sp>
        <p:sp>
          <p:nvSpPr>
            <p:cNvPr id="17" name="Down Arrow 16"/>
            <p:cNvSpPr/>
            <p:nvPr/>
          </p:nvSpPr>
          <p:spPr>
            <a:xfrm rot="16200000">
              <a:off x="4477438" y="3654295"/>
              <a:ext cx="305743" cy="530599"/>
            </a:xfrm>
            <a:prstGeom prst="downArrow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Down Arrow 18"/>
            <p:cNvSpPr/>
            <p:nvPr/>
          </p:nvSpPr>
          <p:spPr>
            <a:xfrm rot="16200000">
              <a:off x="7758830" y="3649919"/>
              <a:ext cx="305743" cy="530599"/>
            </a:xfrm>
            <a:prstGeom prst="downArrow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Oval 20"/>
          <p:cNvSpPr/>
          <p:nvPr/>
        </p:nvSpPr>
        <p:spPr>
          <a:xfrm>
            <a:off x="5287256" y="3257550"/>
            <a:ext cx="2750793" cy="1492818"/>
          </a:xfrm>
          <a:prstGeom prst="ellipse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26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21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F2D5F8-87CB-4B5B-8EC7-5F4CE6485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IoT Levels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9A428D-8F15-4206-B337-FA27C005FA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7818" y="863444"/>
            <a:ext cx="4922981" cy="5321455"/>
          </a:xfrm>
        </p:spPr>
        <p:txBody>
          <a:bodyPr/>
          <a:lstStyle/>
          <a:p>
            <a:r>
              <a:rPr lang="en-US" dirty="0"/>
              <a:t>Level 4 </a:t>
            </a:r>
          </a:p>
          <a:p>
            <a:pPr lvl="1"/>
            <a:r>
              <a:rPr lang="en-US" dirty="0"/>
              <a:t>With every passing level, the volume of data increases and hence the rate at which it is sensed also increases. </a:t>
            </a:r>
          </a:p>
          <a:p>
            <a:pPr lvl="1"/>
            <a:r>
              <a:rPr lang="en-US" dirty="0"/>
              <a:t>At this level, multiple nodes are present which are independent of each other. </a:t>
            </a:r>
          </a:p>
          <a:p>
            <a:pPr lvl="1"/>
            <a:r>
              <a:rPr lang="en-US" dirty="0"/>
              <a:t>These nodes upload data to the cloud. </a:t>
            </a:r>
          </a:p>
          <a:p>
            <a:pPr lvl="1"/>
            <a:r>
              <a:rPr lang="en-US" dirty="0"/>
              <a:t>All the sensors upload the read sensory inputs on cloud storage. </a:t>
            </a:r>
          </a:p>
          <a:p>
            <a:pPr lvl="1"/>
            <a:r>
              <a:rPr lang="en-US" dirty="0"/>
              <a:t>Analysis is also carried out on the cloud.</a:t>
            </a:r>
          </a:p>
          <a:p>
            <a:pPr lvl="1"/>
            <a:r>
              <a:rPr lang="en-US" dirty="0"/>
              <a:t>Based on the analysis carried out, the control action shall be triggered through a web application or mobile application. </a:t>
            </a:r>
          </a:p>
        </p:txBody>
      </p:sp>
      <p:grpSp>
        <p:nvGrpSpPr>
          <p:cNvPr id="34" name="Group 33"/>
          <p:cNvGrpSpPr/>
          <p:nvPr/>
        </p:nvGrpSpPr>
        <p:grpSpPr>
          <a:xfrm>
            <a:off x="5432670" y="1390091"/>
            <a:ext cx="6100848" cy="3689950"/>
            <a:chOff x="5432670" y="1390091"/>
            <a:chExt cx="6100848" cy="3689950"/>
          </a:xfrm>
        </p:grpSpPr>
        <p:grpSp>
          <p:nvGrpSpPr>
            <p:cNvPr id="32" name="Group 31"/>
            <p:cNvGrpSpPr/>
            <p:nvPr/>
          </p:nvGrpSpPr>
          <p:grpSpPr>
            <a:xfrm>
              <a:off x="5432670" y="1390091"/>
              <a:ext cx="6100848" cy="3689950"/>
              <a:chOff x="6038311" y="1425718"/>
              <a:chExt cx="6100848" cy="3689950"/>
            </a:xfrm>
          </p:grpSpPr>
          <p:sp>
            <p:nvSpPr>
              <p:cNvPr id="15" name="TextBox 14"/>
              <p:cNvSpPr txBox="1"/>
              <p:nvPr/>
            </p:nvSpPr>
            <p:spPr>
              <a:xfrm>
                <a:off x="10533047" y="4069276"/>
                <a:ext cx="1606112" cy="7892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/>
                  <a:t>Controlling </a:t>
                </a:r>
              </a:p>
              <a:p>
                <a:pPr algn="ctr"/>
                <a:r>
                  <a:rPr lang="en-US" sz="1200" dirty="0"/>
                  <a:t>and </a:t>
                </a:r>
              </a:p>
              <a:p>
                <a:pPr algn="ctr"/>
                <a:r>
                  <a:rPr lang="en-US" sz="1200" dirty="0"/>
                  <a:t>Monitoring Action</a:t>
                </a:r>
              </a:p>
            </p:txBody>
          </p:sp>
          <p:grpSp>
            <p:nvGrpSpPr>
              <p:cNvPr id="31" name="Group 30"/>
              <p:cNvGrpSpPr/>
              <p:nvPr/>
            </p:nvGrpSpPr>
            <p:grpSpPr>
              <a:xfrm>
                <a:off x="6038311" y="1425718"/>
                <a:ext cx="5955887" cy="3689950"/>
                <a:chOff x="6038311" y="1425718"/>
                <a:chExt cx="5955887" cy="3689950"/>
              </a:xfrm>
            </p:grpSpPr>
            <p:sp>
              <p:nvSpPr>
                <p:cNvPr id="11" name="Down Arrow 10"/>
                <p:cNvSpPr/>
                <p:nvPr/>
              </p:nvSpPr>
              <p:spPr>
                <a:xfrm rot="17760000">
                  <a:off x="7767728" y="2435312"/>
                  <a:ext cx="305743" cy="530599"/>
                </a:xfrm>
                <a:prstGeom prst="downArrow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" name="Down Arrow 16"/>
                <p:cNvSpPr/>
                <p:nvPr/>
              </p:nvSpPr>
              <p:spPr>
                <a:xfrm rot="14665222">
                  <a:off x="7770897" y="3812090"/>
                  <a:ext cx="305743" cy="530599"/>
                </a:xfrm>
                <a:prstGeom prst="downArrow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6" name="Picture 5"/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528117" y="2832302"/>
                  <a:ext cx="1189575" cy="975303"/>
                </a:xfrm>
                <a:prstGeom prst="rect">
                  <a:avLst/>
                </a:prstGeom>
              </p:spPr>
            </p:pic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678008" y="2779650"/>
                  <a:ext cx="1316190" cy="1186853"/>
                </a:xfrm>
                <a:prstGeom prst="rect">
                  <a:avLst/>
                </a:prstGeom>
              </p:spPr>
            </p:pic>
            <p:sp>
              <p:nvSpPr>
                <p:cNvPr id="16" name="TextBox 15"/>
                <p:cNvSpPr txBox="1"/>
                <p:nvPr/>
              </p:nvSpPr>
              <p:spPr>
                <a:xfrm>
                  <a:off x="8421430" y="2165107"/>
                  <a:ext cx="1402948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200" dirty="0"/>
                    <a:t>Cloud </a:t>
                  </a:r>
                </a:p>
                <a:p>
                  <a:pPr algn="ctr"/>
                  <a:r>
                    <a:rPr lang="en-US" sz="1200" dirty="0"/>
                    <a:t>Data Collection and </a:t>
                  </a:r>
                </a:p>
                <a:p>
                  <a:pPr algn="ctr"/>
                  <a:r>
                    <a:rPr lang="en-US" sz="1200" dirty="0"/>
                    <a:t>Analysis Done Here</a:t>
                  </a:r>
                </a:p>
              </p:txBody>
            </p:sp>
            <p:sp>
              <p:nvSpPr>
                <p:cNvPr id="18" name="Down Arrow 17"/>
                <p:cNvSpPr/>
                <p:nvPr/>
              </p:nvSpPr>
              <p:spPr>
                <a:xfrm rot="16200000">
                  <a:off x="7789828" y="3106650"/>
                  <a:ext cx="305743" cy="530599"/>
                </a:xfrm>
                <a:prstGeom prst="downArrow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" name="Down Arrow 18"/>
                <p:cNvSpPr/>
                <p:nvPr/>
              </p:nvSpPr>
              <p:spPr>
                <a:xfrm rot="16200000">
                  <a:off x="10035540" y="3106651"/>
                  <a:ext cx="305743" cy="530599"/>
                </a:xfrm>
                <a:prstGeom prst="downArrow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30" name="Group 29"/>
                <p:cNvGrpSpPr/>
                <p:nvPr/>
              </p:nvGrpSpPr>
              <p:grpSpPr>
                <a:xfrm>
                  <a:off x="6038311" y="1425718"/>
                  <a:ext cx="1781010" cy="3689950"/>
                  <a:chOff x="5705802" y="1425718"/>
                  <a:chExt cx="1781010" cy="3689950"/>
                </a:xfrm>
              </p:grpSpPr>
              <p:grpSp>
                <p:nvGrpSpPr>
                  <p:cNvPr id="26" name="Group 25"/>
                  <p:cNvGrpSpPr/>
                  <p:nvPr/>
                </p:nvGrpSpPr>
                <p:grpSpPr>
                  <a:xfrm>
                    <a:off x="5705802" y="1425718"/>
                    <a:ext cx="1734893" cy="1353932"/>
                    <a:chOff x="5631654" y="1680561"/>
                    <a:chExt cx="1734893" cy="1353932"/>
                  </a:xfrm>
                </p:grpSpPr>
                <p:pic>
                  <p:nvPicPr>
                    <p:cNvPr id="8" name="Picture 7"/>
                    <p:cNvPicPr>
                      <a:picLocks noChangeAspect="1"/>
                    </p:cNvPicPr>
                    <p:nvPr/>
                  </p:nvPicPr>
                  <p:blipFill>
                    <a:blip r:embed="rId4" cstate="print">
                      <a:extLst>
                        <a:ext uri="{BEBA8EAE-BF5A-486C-A8C5-ECC9F3942E4B}">
                          <a14:imgProps xmlns:a14="http://schemas.microsoft.com/office/drawing/2010/main">
                            <a14:imgLayer r:embed="rId5">
                              <a14:imgEffect>
                                <a14:saturation sat="0"/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5852720" y="1680561"/>
                      <a:ext cx="1292762" cy="1292762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13" name="TextBox 12"/>
                    <p:cNvSpPr txBox="1"/>
                    <p:nvPr/>
                  </p:nvSpPr>
                  <p:spPr>
                    <a:xfrm>
                      <a:off x="5631654" y="2757494"/>
                      <a:ext cx="1734893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1200" dirty="0"/>
                        <a:t>Temperature Sensor</a:t>
                      </a:r>
                    </a:p>
                  </p:txBody>
                </p:sp>
              </p:grpSp>
              <p:grpSp>
                <p:nvGrpSpPr>
                  <p:cNvPr id="27" name="Group 26"/>
                  <p:cNvGrpSpPr/>
                  <p:nvPr/>
                </p:nvGrpSpPr>
                <p:grpSpPr>
                  <a:xfrm>
                    <a:off x="5935232" y="2801132"/>
                    <a:ext cx="1368269" cy="1141633"/>
                    <a:chOff x="5774511" y="2711520"/>
                    <a:chExt cx="1368269" cy="1141633"/>
                  </a:xfrm>
                </p:grpSpPr>
                <p:sp>
                  <p:nvSpPr>
                    <p:cNvPr id="20" name="TextBox 19"/>
                    <p:cNvSpPr txBox="1"/>
                    <p:nvPr/>
                  </p:nvSpPr>
                  <p:spPr>
                    <a:xfrm>
                      <a:off x="5774511" y="3576154"/>
                      <a:ext cx="1368269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1200" dirty="0"/>
                        <a:t>Moisture Sensor</a:t>
                      </a:r>
                    </a:p>
                  </p:txBody>
                </p:sp>
                <p:grpSp>
                  <p:nvGrpSpPr>
                    <p:cNvPr id="24" name="Group 23"/>
                    <p:cNvGrpSpPr/>
                    <p:nvPr/>
                  </p:nvGrpSpPr>
                  <p:grpSpPr>
                    <a:xfrm>
                      <a:off x="6123861" y="2711520"/>
                      <a:ext cx="827788" cy="827788"/>
                      <a:chOff x="9452758" y="2172410"/>
                      <a:chExt cx="827788" cy="827788"/>
                    </a:xfrm>
                  </p:grpSpPr>
                  <p:pic>
                    <p:nvPicPr>
                      <p:cNvPr id="22" name="Picture 21"/>
                      <p:cNvPicPr>
                        <a:picLocks noChangeAspect="1"/>
                      </p:cNvPicPr>
                      <p:nvPr/>
                    </p:nvPicPr>
                    <p:blipFill>
                      <a:blip r:embed="rId6" cstate="print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9452758" y="2172410"/>
                        <a:ext cx="827788" cy="827788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23" name="Picture 22"/>
                      <p:cNvPicPr>
                        <a:picLocks noChangeAspect="1"/>
                      </p:cNvPicPr>
                      <p:nvPr/>
                    </p:nvPicPr>
                    <p:blipFill>
                      <a:blip r:embed="rId7" cstate="print"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8">
                                <a14:imgEffect>
                                  <a14:saturation sat="0"/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9741425" y="2663572"/>
                        <a:ext cx="94328" cy="256394"/>
                      </a:xfrm>
                      <a:prstGeom prst="rect">
                        <a:avLst/>
                      </a:prstGeom>
                    </p:spPr>
                  </p:pic>
                </p:grpSp>
              </p:grpSp>
              <p:grpSp>
                <p:nvGrpSpPr>
                  <p:cNvPr id="28" name="Group 27"/>
                  <p:cNvGrpSpPr/>
                  <p:nvPr/>
                </p:nvGrpSpPr>
                <p:grpSpPr>
                  <a:xfrm>
                    <a:off x="5751919" y="4068614"/>
                    <a:ext cx="1734893" cy="1047054"/>
                    <a:chOff x="5670309" y="4929314"/>
                    <a:chExt cx="1734893" cy="1047054"/>
                  </a:xfrm>
                </p:grpSpPr>
                <p:pic>
                  <p:nvPicPr>
                    <p:cNvPr id="21" name="Picture 20"/>
                    <p:cNvPicPr>
                      <a:picLocks noChangeAspect="1"/>
                    </p:cNvPicPr>
                    <p:nvPr/>
                  </p:nvPicPr>
                  <p:blipFill>
                    <a:blip r:embed="rId9" cstate="print">
                      <a:extLst>
                        <a:ext uri="{BEBA8EAE-BF5A-486C-A8C5-ECC9F3942E4B}">
                          <a14:imgProps xmlns:a14="http://schemas.microsoft.com/office/drawing/2010/main">
                            <a14:imgLayer r:embed="rId10">
                              <a14:imgEffect>
                                <a14:saturation sat="0"/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6223912" y="4929314"/>
                      <a:ext cx="627688" cy="627688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25" name="TextBox 24"/>
                    <p:cNvSpPr txBox="1"/>
                    <p:nvPr/>
                  </p:nvSpPr>
                  <p:spPr>
                    <a:xfrm>
                      <a:off x="5670309" y="5699369"/>
                      <a:ext cx="1734893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1200" dirty="0"/>
                        <a:t>PH Sensor</a:t>
                      </a:r>
                    </a:p>
                  </p:txBody>
                </p:sp>
              </p:grpSp>
            </p:grpSp>
          </p:grpSp>
        </p:grpSp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8070628" y="3813057"/>
              <a:ext cx="999831" cy="762066"/>
            </a:xfrm>
            <a:prstGeom prst="rect">
              <a:avLst/>
            </a:prstGeom>
          </p:spPr>
        </p:pic>
      </p:grpSp>
      <p:sp>
        <p:nvSpPr>
          <p:cNvPr id="35" name="Oval 34"/>
          <p:cNvSpPr/>
          <p:nvPr/>
        </p:nvSpPr>
        <p:spPr>
          <a:xfrm>
            <a:off x="5647812" y="1243013"/>
            <a:ext cx="1409659" cy="4086225"/>
          </a:xfrm>
          <a:prstGeom prst="ellipse">
            <a:avLst/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234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5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F2D5F8-87CB-4B5B-8EC7-5F4CE6485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IoT Levels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9A428D-8F15-4206-B337-FA27C005FA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8210" y="863444"/>
            <a:ext cx="4424559" cy="5590565"/>
          </a:xfrm>
        </p:spPr>
        <p:txBody>
          <a:bodyPr/>
          <a:lstStyle/>
          <a:p>
            <a:r>
              <a:rPr lang="en-US" dirty="0"/>
              <a:t>Level 5 </a:t>
            </a:r>
          </a:p>
          <a:p>
            <a:pPr lvl="1"/>
            <a:r>
              <a:rPr lang="en-US" dirty="0"/>
              <a:t>At this level, the amount of data is extensive and is sensed much faster. </a:t>
            </a:r>
          </a:p>
          <a:p>
            <a:pPr lvl="1"/>
            <a:r>
              <a:rPr lang="en-US" dirty="0"/>
              <a:t>Multiple nodes are involved in the applications categorized under Level 5 and these nodes are independent of each other. </a:t>
            </a:r>
          </a:p>
          <a:p>
            <a:pPr lvl="1"/>
            <a:r>
              <a:rPr lang="en-US" dirty="0"/>
              <a:t>The sensing of data and its storage is the same as in all the previous levels. </a:t>
            </a:r>
          </a:p>
          <a:p>
            <a:pPr lvl="1"/>
            <a:r>
              <a:rPr lang="en-US" dirty="0"/>
              <a:t>When an application is completely cloud oriented, it is computationally intensive in real time. </a:t>
            </a:r>
          </a:p>
          <a:p>
            <a:pPr lvl="1"/>
            <a:r>
              <a:rPr lang="en-US" dirty="0"/>
              <a:t>Based on the data analysis, the control action can be triggered through web application or mobile application as in all other levels. </a:t>
            </a:r>
          </a:p>
        </p:txBody>
      </p:sp>
      <p:grpSp>
        <p:nvGrpSpPr>
          <p:cNvPr id="35" name="Group 34"/>
          <p:cNvGrpSpPr/>
          <p:nvPr/>
        </p:nvGrpSpPr>
        <p:grpSpPr>
          <a:xfrm>
            <a:off x="4642769" y="1564321"/>
            <a:ext cx="7453610" cy="3689950"/>
            <a:chOff x="4642769" y="1564321"/>
            <a:chExt cx="7453610" cy="3689950"/>
          </a:xfrm>
        </p:grpSpPr>
        <p:grpSp>
          <p:nvGrpSpPr>
            <p:cNvPr id="33" name="Group 32"/>
            <p:cNvGrpSpPr/>
            <p:nvPr/>
          </p:nvGrpSpPr>
          <p:grpSpPr>
            <a:xfrm>
              <a:off x="4642769" y="1564321"/>
              <a:ext cx="7453610" cy="3689950"/>
              <a:chOff x="4721046" y="1528695"/>
              <a:chExt cx="7453610" cy="3689950"/>
            </a:xfrm>
          </p:grpSpPr>
          <p:grpSp>
            <p:nvGrpSpPr>
              <p:cNvPr id="27" name="Group 26"/>
              <p:cNvGrpSpPr/>
              <p:nvPr/>
            </p:nvGrpSpPr>
            <p:grpSpPr>
              <a:xfrm>
                <a:off x="4721046" y="1528695"/>
                <a:ext cx="2169688" cy="3689950"/>
                <a:chOff x="5966933" y="1580309"/>
                <a:chExt cx="2169688" cy="3689950"/>
              </a:xfrm>
            </p:grpSpPr>
            <p:sp>
              <p:nvSpPr>
                <p:cNvPr id="8" name="Down Arrow 7"/>
                <p:cNvSpPr/>
                <p:nvPr/>
              </p:nvSpPr>
              <p:spPr>
                <a:xfrm rot="17760000">
                  <a:off x="7696350" y="2589903"/>
                  <a:ext cx="305743" cy="530599"/>
                </a:xfrm>
                <a:prstGeom prst="downArrow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" name="Down Arrow 8"/>
                <p:cNvSpPr/>
                <p:nvPr/>
              </p:nvSpPr>
              <p:spPr>
                <a:xfrm rot="14665222">
                  <a:off x="7699519" y="3966681"/>
                  <a:ext cx="305743" cy="530599"/>
                </a:xfrm>
                <a:prstGeom prst="downArrow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" name="Down Arrow 12"/>
                <p:cNvSpPr/>
                <p:nvPr/>
              </p:nvSpPr>
              <p:spPr>
                <a:xfrm rot="16200000">
                  <a:off x="7718450" y="3261241"/>
                  <a:ext cx="305743" cy="530599"/>
                </a:xfrm>
                <a:prstGeom prst="downArrow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15" name="Group 14"/>
                <p:cNvGrpSpPr/>
                <p:nvPr/>
              </p:nvGrpSpPr>
              <p:grpSpPr>
                <a:xfrm>
                  <a:off x="5966933" y="1580309"/>
                  <a:ext cx="1781010" cy="3689950"/>
                  <a:chOff x="5705802" y="1425718"/>
                  <a:chExt cx="1781010" cy="3689950"/>
                </a:xfrm>
              </p:grpSpPr>
              <p:grpSp>
                <p:nvGrpSpPr>
                  <p:cNvPr id="16" name="Group 15"/>
                  <p:cNvGrpSpPr/>
                  <p:nvPr/>
                </p:nvGrpSpPr>
                <p:grpSpPr>
                  <a:xfrm>
                    <a:off x="5705802" y="1425718"/>
                    <a:ext cx="1734893" cy="1353932"/>
                    <a:chOff x="5631654" y="1680561"/>
                    <a:chExt cx="1734893" cy="1353932"/>
                  </a:xfrm>
                </p:grpSpPr>
                <p:pic>
                  <p:nvPicPr>
                    <p:cNvPr id="25" name="Picture 24"/>
                    <p:cNvPicPr>
                      <a:picLocks noChangeAspect="1"/>
                    </p:cNvPicPr>
                    <p:nvPr/>
                  </p:nvPicPr>
                  <p:blipFill>
                    <a:blip r:embed="rId2" cstate="print">
                      <a:extLst>
                        <a:ext uri="{BEBA8EAE-BF5A-486C-A8C5-ECC9F3942E4B}">
                          <a14:imgProps xmlns:a14="http://schemas.microsoft.com/office/drawing/2010/main">
                            <a14:imgLayer r:embed="rId3">
                              <a14:imgEffect>
                                <a14:saturation sat="0"/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5852720" y="1680561"/>
                      <a:ext cx="1292762" cy="1292762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26" name="TextBox 25"/>
                    <p:cNvSpPr txBox="1"/>
                    <p:nvPr/>
                  </p:nvSpPr>
                  <p:spPr>
                    <a:xfrm>
                      <a:off x="5631654" y="2757494"/>
                      <a:ext cx="1734893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1200" dirty="0"/>
                        <a:t>Temperature Sensor</a:t>
                      </a:r>
                    </a:p>
                  </p:txBody>
                </p:sp>
              </p:grpSp>
              <p:grpSp>
                <p:nvGrpSpPr>
                  <p:cNvPr id="17" name="Group 16"/>
                  <p:cNvGrpSpPr/>
                  <p:nvPr/>
                </p:nvGrpSpPr>
                <p:grpSpPr>
                  <a:xfrm>
                    <a:off x="5935232" y="2801132"/>
                    <a:ext cx="1368269" cy="1141633"/>
                    <a:chOff x="5774511" y="2711520"/>
                    <a:chExt cx="1368269" cy="1141633"/>
                  </a:xfrm>
                </p:grpSpPr>
                <p:sp>
                  <p:nvSpPr>
                    <p:cNvPr id="21" name="TextBox 20"/>
                    <p:cNvSpPr txBox="1"/>
                    <p:nvPr/>
                  </p:nvSpPr>
                  <p:spPr>
                    <a:xfrm>
                      <a:off x="5774511" y="3576154"/>
                      <a:ext cx="1368269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1200" dirty="0"/>
                        <a:t>Moisture Sensor</a:t>
                      </a:r>
                    </a:p>
                  </p:txBody>
                </p:sp>
                <p:grpSp>
                  <p:nvGrpSpPr>
                    <p:cNvPr id="22" name="Group 21"/>
                    <p:cNvGrpSpPr/>
                    <p:nvPr/>
                  </p:nvGrpSpPr>
                  <p:grpSpPr>
                    <a:xfrm>
                      <a:off x="6123861" y="2711520"/>
                      <a:ext cx="827788" cy="827788"/>
                      <a:chOff x="9452758" y="2172410"/>
                      <a:chExt cx="827788" cy="827788"/>
                    </a:xfrm>
                  </p:grpSpPr>
                  <p:pic>
                    <p:nvPicPr>
                      <p:cNvPr id="23" name="Picture 22"/>
                      <p:cNvPicPr>
                        <a:picLocks noChangeAspect="1"/>
                      </p:cNvPicPr>
                      <p:nvPr/>
                    </p:nvPicPr>
                    <p:blipFill>
                      <a:blip r:embed="rId4" cstate="print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9452758" y="2172410"/>
                        <a:ext cx="827788" cy="827788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24" name="Picture 23"/>
                      <p:cNvPicPr>
                        <a:picLocks noChangeAspect="1"/>
                      </p:cNvPicPr>
                      <p:nvPr/>
                    </p:nvPicPr>
                    <p:blipFill>
                      <a:blip r:embed="rId5" cstate="print"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saturation sat="0"/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9741425" y="2663572"/>
                        <a:ext cx="94328" cy="256394"/>
                      </a:xfrm>
                      <a:prstGeom prst="rect">
                        <a:avLst/>
                      </a:prstGeom>
                    </p:spPr>
                  </p:pic>
                </p:grpSp>
              </p:grpSp>
              <p:grpSp>
                <p:nvGrpSpPr>
                  <p:cNvPr id="18" name="Group 17"/>
                  <p:cNvGrpSpPr/>
                  <p:nvPr/>
                </p:nvGrpSpPr>
                <p:grpSpPr>
                  <a:xfrm>
                    <a:off x="5751919" y="4068614"/>
                    <a:ext cx="1734893" cy="1047054"/>
                    <a:chOff x="5670309" y="4929314"/>
                    <a:chExt cx="1734893" cy="1047054"/>
                  </a:xfrm>
                </p:grpSpPr>
                <p:pic>
                  <p:nvPicPr>
                    <p:cNvPr id="19" name="Picture 18"/>
                    <p:cNvPicPr>
                      <a:picLocks noChangeAspect="1"/>
                    </p:cNvPicPr>
                    <p:nvPr/>
                  </p:nvPicPr>
                  <p:blipFill>
                    <a:blip r:embed="rId7" cstate="print">
                      <a:extLst>
                        <a:ext uri="{BEBA8EAE-BF5A-486C-A8C5-ECC9F3942E4B}">
                          <a14:imgProps xmlns:a14="http://schemas.microsoft.com/office/drawing/2010/main">
                            <a14:imgLayer r:embed="rId8">
                              <a14:imgEffect>
                                <a14:saturation sat="0"/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6223912" y="4929314"/>
                      <a:ext cx="627688" cy="627688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20" name="TextBox 19"/>
                    <p:cNvSpPr txBox="1"/>
                    <p:nvPr/>
                  </p:nvSpPr>
                  <p:spPr>
                    <a:xfrm>
                      <a:off x="5670309" y="5699369"/>
                      <a:ext cx="1734893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1200" dirty="0"/>
                        <a:t>PH Sensor</a:t>
                      </a:r>
                    </a:p>
                  </p:txBody>
                </p:sp>
              </p:grpSp>
            </p:grpSp>
          </p:grpSp>
          <p:grpSp>
            <p:nvGrpSpPr>
              <p:cNvPr id="32" name="Group 31"/>
              <p:cNvGrpSpPr/>
              <p:nvPr/>
            </p:nvGrpSpPr>
            <p:grpSpPr>
              <a:xfrm>
                <a:off x="6835459" y="2245529"/>
                <a:ext cx="5339197" cy="2767611"/>
                <a:chOff x="6835459" y="2245529"/>
                <a:chExt cx="5339197" cy="2767611"/>
              </a:xfrm>
            </p:grpSpPr>
            <p:sp>
              <p:nvSpPr>
                <p:cNvPr id="6" name="TextBox 5"/>
                <p:cNvSpPr txBox="1"/>
                <p:nvPr/>
              </p:nvSpPr>
              <p:spPr>
                <a:xfrm>
                  <a:off x="10568544" y="4223867"/>
                  <a:ext cx="1606112" cy="78927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/>
                    <a:t>Controlling </a:t>
                  </a:r>
                </a:p>
                <a:p>
                  <a:pPr algn="ctr"/>
                  <a:r>
                    <a:rPr lang="en-US" sz="1200" dirty="0"/>
                    <a:t>and </a:t>
                  </a:r>
                </a:p>
                <a:p>
                  <a:pPr algn="ctr"/>
                  <a:r>
                    <a:rPr lang="en-US" sz="1200" dirty="0"/>
                    <a:t>Monitoring Action</a:t>
                  </a:r>
                </a:p>
              </p:txBody>
            </p:sp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746490" y="2744127"/>
                  <a:ext cx="1189575" cy="975303"/>
                </a:xfrm>
                <a:prstGeom prst="rect">
                  <a:avLst/>
                </a:prstGeom>
              </p:spPr>
            </p:pic>
            <p:pic>
              <p:nvPicPr>
                <p:cNvPr id="11" name="Picture 10"/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713505" y="2934241"/>
                  <a:ext cx="1316190" cy="1186853"/>
                </a:xfrm>
                <a:prstGeom prst="rect">
                  <a:avLst/>
                </a:prstGeom>
              </p:spPr>
            </p:pic>
            <p:sp>
              <p:nvSpPr>
                <p:cNvPr id="12" name="TextBox 11"/>
                <p:cNvSpPr txBox="1"/>
                <p:nvPr/>
              </p:nvSpPr>
              <p:spPr>
                <a:xfrm>
                  <a:off x="8478316" y="2245529"/>
                  <a:ext cx="1787669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200" dirty="0"/>
                    <a:t>Cloud Data Collection and </a:t>
                  </a:r>
                </a:p>
                <a:p>
                  <a:pPr algn="ctr"/>
                  <a:r>
                    <a:rPr lang="en-US" sz="1200" dirty="0"/>
                    <a:t>Analysis Done Here</a:t>
                  </a:r>
                </a:p>
              </p:txBody>
            </p:sp>
            <p:sp>
              <p:nvSpPr>
                <p:cNvPr id="14" name="Down Arrow 13"/>
                <p:cNvSpPr/>
                <p:nvPr/>
              </p:nvSpPr>
              <p:spPr>
                <a:xfrm rot="16200000">
                  <a:off x="10154162" y="3261242"/>
                  <a:ext cx="305743" cy="530599"/>
                </a:xfrm>
                <a:prstGeom prst="downArrow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29" name="Picture 28"/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000660" y="2945261"/>
                  <a:ext cx="1074090" cy="1074090"/>
                </a:xfrm>
                <a:prstGeom prst="rect">
                  <a:avLst/>
                </a:prstGeom>
              </p:spPr>
            </p:pic>
            <p:sp>
              <p:nvSpPr>
                <p:cNvPr id="30" name="TextBox 29"/>
                <p:cNvSpPr txBox="1"/>
                <p:nvPr/>
              </p:nvSpPr>
              <p:spPr>
                <a:xfrm>
                  <a:off x="6835459" y="4145616"/>
                  <a:ext cx="1404491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/>
                    <a:t>Coordinator Node</a:t>
                  </a:r>
                </a:p>
              </p:txBody>
            </p:sp>
            <p:sp>
              <p:nvSpPr>
                <p:cNvPr id="31" name="Down Arrow 30"/>
                <p:cNvSpPr/>
                <p:nvPr/>
              </p:nvSpPr>
              <p:spPr>
                <a:xfrm rot="16200000">
                  <a:off x="8238636" y="3266399"/>
                  <a:ext cx="305743" cy="530599"/>
                </a:xfrm>
                <a:prstGeom prst="downArrow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8815935" y="3800209"/>
              <a:ext cx="999831" cy="762066"/>
            </a:xfrm>
            <a:prstGeom prst="rect">
              <a:avLst/>
            </a:prstGeom>
          </p:spPr>
        </p:pic>
      </p:grpSp>
      <p:sp>
        <p:nvSpPr>
          <p:cNvPr id="36" name="Oval 35"/>
          <p:cNvSpPr/>
          <p:nvPr/>
        </p:nvSpPr>
        <p:spPr>
          <a:xfrm>
            <a:off x="6821051" y="2851591"/>
            <a:ext cx="1214244" cy="1319418"/>
          </a:xfrm>
          <a:prstGeom prst="ellipse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611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6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F2D5F8-87CB-4B5B-8EC7-5F4CE6485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Cyber Physical System versus IoT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9A428D-8F15-4206-B337-FA27C005FA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77" y="863444"/>
            <a:ext cx="4864569" cy="5303179"/>
          </a:xfrm>
        </p:spPr>
        <p:txBody>
          <a:bodyPr/>
          <a:lstStyle/>
          <a:p>
            <a:r>
              <a:rPr lang="en-US" dirty="0"/>
              <a:t>An important question is, Is </a:t>
            </a:r>
            <a:r>
              <a:rPr lang="en-US" dirty="0" err="1"/>
              <a:t>IoT</a:t>
            </a:r>
            <a:r>
              <a:rPr lang="en-US" dirty="0"/>
              <a:t> same as Cyber Physical System (CPS)?</a:t>
            </a:r>
          </a:p>
          <a:p>
            <a:pPr lvl="1"/>
            <a:r>
              <a:rPr lang="en-US" dirty="0"/>
              <a:t>There is a misconception that both the terms are the same. </a:t>
            </a:r>
          </a:p>
          <a:p>
            <a:pPr lvl="1"/>
            <a:r>
              <a:rPr lang="en-US" dirty="0"/>
              <a:t>We have learned the definition of IoT. The “thing” can also be accessed from anywhere, anytime by an authorized party. </a:t>
            </a:r>
          </a:p>
          <a:p>
            <a:pPr lvl="1"/>
            <a:r>
              <a:rPr lang="en-US" dirty="0"/>
              <a:t>The information or the sensed data of the things can be simple. </a:t>
            </a:r>
          </a:p>
          <a:p>
            <a:pPr lvl="1"/>
            <a:r>
              <a:rPr lang="en-US" dirty="0"/>
              <a:t>So complexity involved in the </a:t>
            </a:r>
            <a:r>
              <a:rPr lang="en-US" dirty="0" err="1"/>
              <a:t>IoT</a:t>
            </a:r>
            <a:r>
              <a:rPr lang="en-US" dirty="0"/>
              <a:t> applications is minimal. </a:t>
            </a:r>
          </a:p>
          <a:p>
            <a:pPr lvl="1"/>
            <a:r>
              <a:rPr lang="en-US" dirty="0"/>
              <a:t>For complex levels of operation and to address larger network of “things”, a new term called Cyber Physical System or CPS, has been introduced.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5450" y="1613581"/>
            <a:ext cx="6803461" cy="3203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731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F2D5F8-87CB-4B5B-8EC7-5F4CE6485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Cyber Physical System versus IoT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9A428D-8F15-4206-B337-FA27C005FA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3906" y="790707"/>
            <a:ext cx="6538521" cy="5755565"/>
          </a:xfrm>
        </p:spPr>
        <p:txBody>
          <a:bodyPr/>
          <a:lstStyle/>
          <a:p>
            <a:pPr lvl="1"/>
            <a:r>
              <a:rPr lang="en-US" dirty="0"/>
              <a:t>It is important to note that CPS is not IoT. </a:t>
            </a:r>
          </a:p>
          <a:p>
            <a:pPr lvl="1"/>
            <a:r>
              <a:rPr lang="en-US" dirty="0"/>
              <a:t>CPS is more complex than IoT and is much more challenging. </a:t>
            </a:r>
          </a:p>
          <a:p>
            <a:pPr lvl="1"/>
            <a:r>
              <a:rPr lang="en-US" dirty="0"/>
              <a:t>CPS has </a:t>
            </a:r>
            <a:r>
              <a:rPr lang="en-US" dirty="0" err="1"/>
              <a:t>IoT</a:t>
            </a:r>
            <a:r>
              <a:rPr lang="en-US" dirty="0"/>
              <a:t> as one of its components. </a:t>
            </a:r>
          </a:p>
          <a:p>
            <a:pPr lvl="1"/>
            <a:r>
              <a:rPr lang="en-US" dirty="0"/>
              <a:t>It is a combination of multiple engineering domains coming together. </a:t>
            </a:r>
          </a:p>
          <a:p>
            <a:pPr lvl="1"/>
            <a:r>
              <a:rPr lang="en-US" dirty="0"/>
              <a:t>The flight of an aero plane can be seen as a CPS which involves multiple domains of engineering.</a:t>
            </a:r>
          </a:p>
          <a:p>
            <a:pPr lvl="1"/>
            <a:r>
              <a:rPr lang="en-US" dirty="0"/>
              <a:t>CPS is much more autonomous than IoT, taking appropriate decisions as and when needed. </a:t>
            </a:r>
          </a:p>
          <a:p>
            <a:pPr lvl="1"/>
            <a:r>
              <a:rPr lang="en-US" dirty="0"/>
              <a:t>It is not just about identifying “things”; it is more about understanding and taking decisions in a more dynamic way. </a:t>
            </a:r>
          </a:p>
          <a:p>
            <a:pPr lvl="1"/>
            <a:r>
              <a:rPr lang="en-US" dirty="0"/>
              <a:t>CPS is mainly concerned about the collaborative activity of sensors or actuators to achieve a certain goal.</a:t>
            </a:r>
          </a:p>
          <a:p>
            <a:pPr lvl="1"/>
            <a:r>
              <a:rPr lang="en-US" dirty="0"/>
              <a:t>For that CPS uses an IoT system to achieve the collaborative work of the distributed systems.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8255" y="1159183"/>
            <a:ext cx="5394524" cy="4371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244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F2D5F8-87CB-4B5B-8EC7-5F4CE6485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Wireless Sensor Network versus IoT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9A428D-8F15-4206-B337-FA27C005FA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74595"/>
            <a:ext cx="4505093" cy="5590565"/>
          </a:xfrm>
        </p:spPr>
        <p:txBody>
          <a:bodyPr/>
          <a:lstStyle/>
          <a:p>
            <a:r>
              <a:rPr lang="en-US" dirty="0"/>
              <a:t>WSN is a network of multiple autonomous sensors/nodes.</a:t>
            </a:r>
          </a:p>
          <a:p>
            <a:r>
              <a:rPr lang="en-US" dirty="0"/>
              <a:t>Each node has one or more sensors. </a:t>
            </a:r>
          </a:p>
          <a:p>
            <a:r>
              <a:rPr lang="en-US" dirty="0"/>
              <a:t>All the sensed data are passed to a centrally located server. </a:t>
            </a:r>
          </a:p>
          <a:p>
            <a:r>
              <a:rPr lang="en-US" dirty="0"/>
              <a:t>The data passing happens in a coordinated pattern. </a:t>
            </a:r>
          </a:p>
          <a:p>
            <a:r>
              <a:rPr lang="en-US" dirty="0"/>
              <a:t>We can say that WSN is all about coordinated data collection. </a:t>
            </a:r>
          </a:p>
          <a:p>
            <a:r>
              <a:rPr lang="en-US" dirty="0"/>
              <a:t>On the other hand, IoT is much more than just data collection and the systems are more intelligent.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3872" y="1095040"/>
            <a:ext cx="7103327" cy="4494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543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F2D5F8-87CB-4B5B-8EC7-5F4CE6485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9A428D-8F15-4206-B337-FA27C005FA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75" y="863444"/>
            <a:ext cx="11647167" cy="5590565"/>
          </a:xfrm>
        </p:spPr>
        <p:txBody>
          <a:bodyPr/>
          <a:lstStyle/>
          <a:p>
            <a:r>
              <a:rPr lang="en-US" dirty="0"/>
              <a:t>IoT refers to the interconnection of computing devices embedded in everyday objects via the Internet, enabling them to send and receive data. </a:t>
            </a:r>
          </a:p>
          <a:p>
            <a:r>
              <a:rPr lang="en-US" dirty="0"/>
              <a:t>IoT is not owned by any one engineering branch. It is a reality when multiple domains join forces and combine efforts. </a:t>
            </a:r>
          </a:p>
          <a:p>
            <a:r>
              <a:rPr lang="en-US" dirty="0"/>
              <a:t>IoT is all about providing service to any device, anywhere, anybody, and any network.</a:t>
            </a:r>
          </a:p>
          <a:p>
            <a:r>
              <a:rPr lang="en-US" dirty="0"/>
              <a:t>IoT has certain characteristics which are important: a. Connectivity. b. Intelligence and identity. c. Scalability. d. Dynamic and self-adapting (complexity). e. Architecture. f. Safety.</a:t>
            </a:r>
          </a:p>
          <a:p>
            <a:r>
              <a:rPr lang="en-US" dirty="0"/>
              <a:t>“Things” refer to variety of devices. At times, even humans in the loop becomes a thing. For anything to qualify as a “thing”, it requires identity. The “thing” can monitor, measure, etc.; for example, a temperature sensor could be a “thing”. </a:t>
            </a:r>
          </a:p>
          <a:p>
            <a:r>
              <a:rPr lang="en-US" dirty="0"/>
              <a:t>One should understand that “THINGS” = HARDWARE + SOFTWARE + DATA + SERVICE </a:t>
            </a:r>
          </a:p>
          <a:p>
            <a:r>
              <a:rPr lang="en-US" dirty="0"/>
              <a:t>IoT stack has seven layers, starting with sensor layer and ending with application layer just as OSI.</a:t>
            </a:r>
          </a:p>
        </p:txBody>
      </p:sp>
    </p:spTree>
    <p:extLst>
      <p:ext uri="{BB962C8B-B14F-4D97-AF65-F5344CB8AC3E}">
        <p14:creationId xmlns:p14="http://schemas.microsoft.com/office/powerpoint/2010/main" val="1909692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F2D5F8-87CB-4B5B-8EC7-5F4CE6485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Introduction to Internet of Things (IoT)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9A428D-8F15-4206-B337-FA27C005FA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134" y="843973"/>
            <a:ext cx="11729824" cy="1281041"/>
          </a:xfrm>
        </p:spPr>
        <p:txBody>
          <a:bodyPr/>
          <a:lstStyle/>
          <a:p>
            <a:r>
              <a:rPr lang="en-US" dirty="0"/>
              <a:t>IoT is not a single technology, it’s a combination of technologies and domain knowledge.</a:t>
            </a:r>
          </a:p>
          <a:p>
            <a:r>
              <a:rPr lang="en-US" dirty="0"/>
              <a:t>As a result, engineers from different domains have to work together for building a complete IoT product.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39A428D-8F15-4206-B337-FA27C005FA71}"/>
              </a:ext>
            </a:extLst>
          </p:cNvPr>
          <p:cNvSpPr txBox="1">
            <a:spLocks/>
          </p:cNvSpPr>
          <p:nvPr/>
        </p:nvSpPr>
        <p:spPr>
          <a:xfrm>
            <a:off x="231088" y="5953795"/>
            <a:ext cx="11729824" cy="3718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Life would be governed entirely by Internet and IoT in the near future. </a:t>
            </a:r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4148" y="1939102"/>
            <a:ext cx="6898488" cy="401469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33173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F2D5F8-87CB-4B5B-8EC7-5F4CE6485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9A428D-8F15-4206-B337-FA27C005FA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75" y="863444"/>
            <a:ext cx="11647167" cy="5590565"/>
          </a:xfrm>
        </p:spPr>
        <p:txBody>
          <a:bodyPr/>
          <a:lstStyle/>
          <a:p>
            <a:r>
              <a:rPr lang="en-US" dirty="0"/>
              <a:t>Security/personnel safety, privacy, data extraction with consistency from complex environments, connectivity, power requirements, complexity involved and storage are the major challenges we face while building an IoT application. </a:t>
            </a:r>
          </a:p>
          <a:p>
            <a:r>
              <a:rPr lang="en-US" dirty="0"/>
              <a:t>IoT application can be classified as Level 1, 2, 3, 4 or 5 based on the complexity and architecture involved. </a:t>
            </a:r>
          </a:p>
          <a:p>
            <a:r>
              <a:rPr lang="en-US" dirty="0"/>
              <a:t>IoT is all about sense, connect, store, analyze, control and sharing. </a:t>
            </a:r>
          </a:p>
        </p:txBody>
      </p:sp>
    </p:spTree>
    <p:extLst>
      <p:ext uri="{BB962C8B-B14F-4D97-AF65-F5344CB8AC3E}">
        <p14:creationId xmlns:p14="http://schemas.microsoft.com/office/powerpoint/2010/main" val="1225079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F2D5F8-87CB-4B5B-8EC7-5F4CE6485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areas of IoT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9A428D-8F15-4206-B337-FA27C005FA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scope and application areas of IoT is very huge. </a:t>
            </a:r>
          </a:p>
          <a:p>
            <a:r>
              <a:rPr lang="en-US" dirty="0"/>
              <a:t>IoT can be used to build applications for…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717" y="1751426"/>
            <a:ext cx="6019305" cy="4702583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39A428D-8F15-4206-B337-FA27C005FA71}"/>
              </a:ext>
            </a:extLst>
          </p:cNvPr>
          <p:cNvSpPr txBox="1">
            <a:spLocks/>
          </p:cNvSpPr>
          <p:nvPr/>
        </p:nvSpPr>
        <p:spPr>
          <a:xfrm>
            <a:off x="7340362" y="1882520"/>
            <a:ext cx="4094018" cy="3938726"/>
          </a:xfrm>
          <a:prstGeom prst="rect">
            <a:avLst/>
          </a:prstGeom>
        </p:spPr>
        <p:txBody>
          <a:bodyPr vert="horz" lIns="91440" tIns="45720" rIns="91440" bIns="45720" numCol="1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Agriculture </a:t>
            </a:r>
          </a:p>
          <a:p>
            <a:pPr lvl="1"/>
            <a:r>
              <a:rPr lang="en-US" dirty="0"/>
              <a:t>Assets Tracking </a:t>
            </a:r>
          </a:p>
          <a:p>
            <a:pPr lvl="1"/>
            <a:r>
              <a:rPr lang="en-US" dirty="0"/>
              <a:t>Energy Sector </a:t>
            </a:r>
          </a:p>
          <a:p>
            <a:pPr lvl="1"/>
            <a:r>
              <a:rPr lang="en-US" dirty="0"/>
              <a:t>Defense</a:t>
            </a:r>
          </a:p>
          <a:p>
            <a:pPr lvl="1"/>
            <a:r>
              <a:rPr lang="en-US" dirty="0"/>
              <a:t>Embedded Applications </a:t>
            </a:r>
          </a:p>
          <a:p>
            <a:pPr lvl="1"/>
            <a:r>
              <a:rPr lang="en-US" dirty="0"/>
              <a:t>Education </a:t>
            </a:r>
          </a:p>
          <a:p>
            <a:pPr lvl="1"/>
            <a:r>
              <a:rPr lang="en-US" dirty="0"/>
              <a:t>Waste Management</a:t>
            </a:r>
          </a:p>
          <a:p>
            <a:pPr lvl="1"/>
            <a:r>
              <a:rPr lang="en-US" dirty="0"/>
              <a:t>Healthcare Products </a:t>
            </a:r>
          </a:p>
          <a:p>
            <a:pPr lvl="1"/>
            <a:r>
              <a:rPr lang="en-US" dirty="0"/>
              <a:t>Telemedicine</a:t>
            </a:r>
          </a:p>
          <a:p>
            <a:pPr lvl="1"/>
            <a:r>
              <a:rPr lang="en-US" dirty="0"/>
              <a:t>Safety And Security Sector </a:t>
            </a:r>
          </a:p>
          <a:p>
            <a:pPr lvl="1"/>
            <a:r>
              <a:rPr lang="en-US" dirty="0"/>
              <a:t>Smart City Applications etc.</a:t>
            </a:r>
          </a:p>
          <a:p>
            <a:pPr lvl="1"/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34763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F2D5F8-87CB-4B5B-8EC7-5F4CE6485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Characteristics of IoT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9A428D-8F15-4206-B337-FA27C005FA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5"/>
            <a:ext cx="5322564" cy="2343581"/>
          </a:xfrm>
        </p:spPr>
        <p:txBody>
          <a:bodyPr/>
          <a:lstStyle/>
          <a:p>
            <a:r>
              <a:rPr lang="en-US" dirty="0"/>
              <a:t>Connectivity: </a:t>
            </a:r>
          </a:p>
          <a:p>
            <a:pPr lvl="1"/>
            <a:r>
              <a:rPr lang="en-US" dirty="0"/>
              <a:t>Connectivity is an important and first requirement of IoT infrastructure. </a:t>
            </a:r>
          </a:p>
          <a:p>
            <a:pPr lvl="1"/>
            <a:r>
              <a:rPr lang="en-US" dirty="0"/>
              <a:t>Every Things in IoT should be connected to the IoT infrastructure. </a:t>
            </a:r>
          </a:p>
          <a:p>
            <a:pPr lvl="1"/>
            <a:r>
              <a:rPr lang="en-US" dirty="0"/>
              <a:t>Connectivity should be guaranteed at anywhere and anytime.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39A428D-8F15-4206-B337-FA27C005FA71}"/>
              </a:ext>
            </a:extLst>
          </p:cNvPr>
          <p:cNvSpPr txBox="1">
            <a:spLocks/>
          </p:cNvSpPr>
          <p:nvPr/>
        </p:nvSpPr>
        <p:spPr>
          <a:xfrm>
            <a:off x="6499322" y="3940628"/>
            <a:ext cx="5322564" cy="17090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Identity: </a:t>
            </a:r>
          </a:p>
          <a:p>
            <a:pPr lvl="1"/>
            <a:r>
              <a:rPr lang="en-US" dirty="0"/>
              <a:t>Each IoT device has a unique identity (e.g., an IP address). </a:t>
            </a:r>
          </a:p>
          <a:p>
            <a:pPr lvl="1"/>
            <a:r>
              <a:rPr lang="en-US" dirty="0"/>
              <a:t>This identity is helpful in communication, tracking and to know status of the things.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4155" y="886917"/>
            <a:ext cx="4952898" cy="278157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01" t="11822" r="-2401" b="1867"/>
          <a:stretch/>
        </p:blipFill>
        <p:spPr>
          <a:xfrm>
            <a:off x="439951" y="3460173"/>
            <a:ext cx="6059371" cy="288261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87884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F2D5F8-87CB-4B5B-8EC7-5F4CE6485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Characteristics of IoT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9A428D-8F15-4206-B337-FA27C005FA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3321" y="794279"/>
            <a:ext cx="6381792" cy="2805042"/>
          </a:xfrm>
        </p:spPr>
        <p:txBody>
          <a:bodyPr/>
          <a:lstStyle/>
          <a:p>
            <a:r>
              <a:rPr lang="en-US" dirty="0"/>
              <a:t>Intelligence: </a:t>
            </a:r>
          </a:p>
          <a:p>
            <a:pPr lvl="1"/>
            <a:r>
              <a:rPr lang="en-US" dirty="0"/>
              <a:t>Just data collection is not enough in IoT, extraction of knowledge from the generated data is very important. </a:t>
            </a:r>
          </a:p>
          <a:p>
            <a:pPr lvl="1"/>
            <a:r>
              <a:rPr lang="en-US" dirty="0"/>
              <a:t>For example, sensors generate data, but that data will only be useful if it is interpreted properly. </a:t>
            </a:r>
          </a:p>
          <a:p>
            <a:pPr lvl="1"/>
            <a:r>
              <a:rPr lang="en-US" dirty="0"/>
              <a:t>So intelligence is one of the key characteristics in IoT.  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39A428D-8F15-4206-B337-FA27C005FA71}"/>
              </a:ext>
            </a:extLst>
          </p:cNvPr>
          <p:cNvSpPr txBox="1">
            <a:spLocks/>
          </p:cNvSpPr>
          <p:nvPr/>
        </p:nvSpPr>
        <p:spPr>
          <a:xfrm>
            <a:off x="5306624" y="3459690"/>
            <a:ext cx="6474557" cy="27649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Scalability: </a:t>
            </a:r>
          </a:p>
          <a:p>
            <a:pPr lvl="1"/>
            <a:r>
              <a:rPr lang="en-US" dirty="0"/>
              <a:t>The number of elements (devices) connected to IoT zone is increasing day by day. </a:t>
            </a:r>
          </a:p>
          <a:p>
            <a:pPr lvl="1"/>
            <a:r>
              <a:rPr lang="en-US" dirty="0"/>
              <a:t>Therefore, an IoT setup should be capable of handling the expansion. </a:t>
            </a:r>
          </a:p>
          <a:p>
            <a:pPr lvl="1"/>
            <a:r>
              <a:rPr lang="en-US" dirty="0"/>
              <a:t>It can be either expand capability in terms of processing power, Storage, </a:t>
            </a:r>
            <a:r>
              <a:rPr lang="en-US" dirty="0" err="1"/>
              <a:t>etc</a:t>
            </a:r>
            <a:r>
              <a:rPr lang="en-US" dirty="0"/>
              <a:t> as vertical scaling or horizontal scaling by multiplying with easy cloning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2749" y="1018329"/>
            <a:ext cx="3629769" cy="242454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7938" y="3599321"/>
            <a:ext cx="3629769" cy="223752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64141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F2D5F8-87CB-4B5B-8EC7-5F4CE6485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Characteristics of IoT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9A428D-8F15-4206-B337-FA27C005FA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48360" y="894618"/>
            <a:ext cx="4659022" cy="3173799"/>
          </a:xfrm>
        </p:spPr>
        <p:txBody>
          <a:bodyPr/>
          <a:lstStyle/>
          <a:p>
            <a:r>
              <a:rPr lang="en-US" dirty="0"/>
              <a:t>Dynamic and self-adapting (complexity): </a:t>
            </a:r>
          </a:p>
          <a:p>
            <a:pPr lvl="1"/>
            <a:r>
              <a:rPr lang="en-US" dirty="0"/>
              <a:t>IoT devices should dynamically adapt themselves to the changing surroundings. </a:t>
            </a:r>
          </a:p>
          <a:p>
            <a:pPr lvl="1"/>
            <a:r>
              <a:rPr lang="en-US" dirty="0"/>
              <a:t>For example surveillance camera. It should be flexible to work in different weather conditions and different light situations (morning, afternoon, or night). 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39A428D-8F15-4206-B337-FA27C005FA71}"/>
              </a:ext>
            </a:extLst>
          </p:cNvPr>
          <p:cNvSpPr txBox="1">
            <a:spLocks/>
          </p:cNvSpPr>
          <p:nvPr/>
        </p:nvSpPr>
        <p:spPr>
          <a:xfrm>
            <a:off x="2448361" y="4068418"/>
            <a:ext cx="4659021" cy="23663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Architecture: </a:t>
            </a:r>
          </a:p>
          <a:p>
            <a:pPr lvl="1"/>
            <a:r>
              <a:rPr lang="en-US" dirty="0"/>
              <a:t>IoT architecture is yet not uniformed and standardized. </a:t>
            </a:r>
          </a:p>
          <a:p>
            <a:pPr lvl="1"/>
            <a:r>
              <a:rPr lang="en-US" dirty="0"/>
              <a:t>It should be hybrid, supporting different manufacturer’s products to function in the IoT network.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0151" r="50404" b="606"/>
          <a:stretch/>
        </p:blipFill>
        <p:spPr>
          <a:xfrm>
            <a:off x="211931" y="894618"/>
            <a:ext cx="2130859" cy="383424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8523" y="1376888"/>
            <a:ext cx="4682978" cy="375577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54191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uiExpand="1" build="p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  <p:tag name="ARTICULATE_SLIDE_COUNT" val="50"/>
  <p:tag name="ARTICULATE_DESIGN_ID_OFFICE THEME" val="2GgczCoi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Office Theme">
  <a:themeElements>
    <a:clrScheme name="Jay">
      <a:dk1>
        <a:srgbClr val="212121"/>
      </a:dk1>
      <a:lt1>
        <a:sysClr val="window" lastClr="FFFFFF"/>
      </a:lt1>
      <a:dk2>
        <a:srgbClr val="1D6FA9"/>
      </a:dk2>
      <a:lt2>
        <a:srgbClr val="FFFFFF"/>
      </a:lt2>
      <a:accent1>
        <a:srgbClr val="909090"/>
      </a:accent1>
      <a:accent2>
        <a:srgbClr val="00BBD3"/>
      </a:accent2>
      <a:accent3>
        <a:srgbClr val="8BC145"/>
      </a:accent3>
      <a:accent4>
        <a:srgbClr val="1D9A78"/>
      </a:accent4>
      <a:accent5>
        <a:srgbClr val="F19D19"/>
      </a:accent5>
      <a:accent6>
        <a:srgbClr val="B84742"/>
      </a:accent6>
      <a:hlink>
        <a:srgbClr val="70AD47"/>
      </a:hlink>
      <a:folHlink>
        <a:srgbClr val="ED7D31"/>
      </a:folHlink>
    </a:clrScheme>
    <a:fontScheme name="Custom 1">
      <a:majorFont>
        <a:latin typeface="Roboto Condensed"/>
        <a:ea typeface=""/>
        <a:cs typeface=""/>
      </a:majorFont>
      <a:minorFont>
        <a:latin typeface="Roboto Condense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6614</TotalTime>
  <Words>4585</Words>
  <Application>Microsoft Office PowerPoint</Application>
  <PresentationFormat>Widescreen</PresentationFormat>
  <Paragraphs>447</Paragraphs>
  <Slides>50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7" baseType="lpstr">
      <vt:lpstr>Wingdings</vt:lpstr>
      <vt:lpstr>Calibri</vt:lpstr>
      <vt:lpstr>Roboto Condensed Light</vt:lpstr>
      <vt:lpstr>Wingdings 3</vt:lpstr>
      <vt:lpstr>Arial</vt:lpstr>
      <vt:lpstr>Roboto Condensed</vt:lpstr>
      <vt:lpstr>Office Theme</vt:lpstr>
      <vt:lpstr>Unit-1  Introduction to  Internet of Things</vt:lpstr>
      <vt:lpstr>Introduction to Internet of Things (IoT)</vt:lpstr>
      <vt:lpstr>Introduction to Internet of Things (IoT)</vt:lpstr>
      <vt:lpstr>Introduction to Internet of Things (IoT)</vt:lpstr>
      <vt:lpstr>Introduction to Internet of Things (IoT)</vt:lpstr>
      <vt:lpstr>Application areas of IoT</vt:lpstr>
      <vt:lpstr>Characteristics of IoT </vt:lpstr>
      <vt:lpstr>Characteristics of IoT </vt:lpstr>
      <vt:lpstr>Characteristics of IoT </vt:lpstr>
      <vt:lpstr>Characteristics of IoT </vt:lpstr>
      <vt:lpstr>Things in IoT</vt:lpstr>
      <vt:lpstr>Things in IoT</vt:lpstr>
      <vt:lpstr>Things in IoT</vt:lpstr>
      <vt:lpstr>Things in IoT</vt:lpstr>
      <vt:lpstr>IoT Stack </vt:lpstr>
      <vt:lpstr>IoT Stack  - Layer 1 (Physical or Sensor Layer)</vt:lpstr>
      <vt:lpstr>IoT Stack  - Layer 2 (Processing and Control Action Layer)</vt:lpstr>
      <vt:lpstr>IoT Stack  - Layer 3 (Hardware Interface Layer)</vt:lpstr>
      <vt:lpstr>IoT Stack  - Layer 4 (RF Layer)</vt:lpstr>
      <vt:lpstr>IoT Stack  - Layer 5 (Session/Message Layer)</vt:lpstr>
      <vt:lpstr>IoT Stack  - Layer 6 (User Experience Layer)</vt:lpstr>
      <vt:lpstr>IoT Stack  - Layer 7 (Application Layer)</vt:lpstr>
      <vt:lpstr>Enabling Technologies</vt:lpstr>
      <vt:lpstr>Enabling Technologies - Sensors</vt:lpstr>
      <vt:lpstr>Enabling Technologies - Sensors</vt:lpstr>
      <vt:lpstr>Enabling Technologies - Cloud Computing </vt:lpstr>
      <vt:lpstr>Enabling Technologies - Cloud Computing </vt:lpstr>
      <vt:lpstr>Enabling Technologies - Big Data Analytics </vt:lpstr>
      <vt:lpstr>Enabling Technologies - Big Data Analytics </vt:lpstr>
      <vt:lpstr>Enabling Technologies - Big Data Analytics </vt:lpstr>
      <vt:lpstr>Enabling Technologies - Big Data Analytics </vt:lpstr>
      <vt:lpstr>Enabling Technologies - Embedded Computing Boards </vt:lpstr>
      <vt:lpstr>Enabling Technologies - Communication Protocols </vt:lpstr>
      <vt:lpstr>Enabling Technologies - User Interfaces</vt:lpstr>
      <vt:lpstr>IoT Challenges</vt:lpstr>
      <vt:lpstr>IoT Challenges</vt:lpstr>
      <vt:lpstr>IoT Challenges</vt:lpstr>
      <vt:lpstr>IoT Challenges</vt:lpstr>
      <vt:lpstr>IoT Challenges</vt:lpstr>
      <vt:lpstr>IoT Challenges</vt:lpstr>
      <vt:lpstr>IoT Levels</vt:lpstr>
      <vt:lpstr>IoT Levels</vt:lpstr>
      <vt:lpstr>IoT Levels</vt:lpstr>
      <vt:lpstr>IoT Levels</vt:lpstr>
      <vt:lpstr>IoT Levels</vt:lpstr>
      <vt:lpstr>Cyber Physical System versus IoT </vt:lpstr>
      <vt:lpstr>Cyber Physical System versus IoT </vt:lpstr>
      <vt:lpstr>Wireless Sensor Network versus IoT</vt:lpstr>
      <vt:lpstr>Summary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Naimish Vadodariya</cp:lastModifiedBy>
  <cp:revision>545</cp:revision>
  <dcterms:created xsi:type="dcterms:W3CDTF">2020-05-01T05:09:15Z</dcterms:created>
  <dcterms:modified xsi:type="dcterms:W3CDTF">2021-03-16T05:41:38Z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GUID">
    <vt:lpwstr>0EA9FAA1-A2B1-492D-81C4-B082210C06D0</vt:lpwstr>
  </property>
  <property fmtid="{D5CDD505-2E9C-101B-9397-08002B2CF9AE}" pid="3" name="ArticulatePath">
    <vt:lpwstr>3160716 - IoT   Unit 1 – Introduction to Internet of Things</vt:lpwstr>
  </property>
</Properties>
</file>